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81" r:id="rId4"/>
    <p:sldId id="282" r:id="rId5"/>
    <p:sldId id="284" r:id="rId6"/>
    <p:sldId id="283" r:id="rId7"/>
    <p:sldId id="261" r:id="rId8"/>
    <p:sldId id="285" r:id="rId9"/>
    <p:sldId id="286" r:id="rId10"/>
    <p:sldId id="287" r:id="rId11"/>
    <p:sldId id="272" r:id="rId12"/>
    <p:sldId id="279" r:id="rId13"/>
    <p:sldId id="276" r:id="rId14"/>
    <p:sldId id="277" r:id="rId15"/>
    <p:sldId id="278" r:id="rId16"/>
    <p:sldId id="270" r:id="rId17"/>
    <p:sldId id="288" r:id="rId18"/>
  </p:sldIdLst>
  <p:sldSz cx="9144000" cy="6858000" type="screen4x3"/>
  <p:notesSz cx="6811963" cy="9942513"/>
  <p:defaultTextStyle>
    <a:defPPr>
      <a:defRPr lang="fr-FR"/>
    </a:defPPr>
    <a:lvl1pPr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2B633"/>
    <a:srgbClr val="316E99"/>
    <a:srgbClr val="011A3C"/>
    <a:srgbClr val="061F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8469" autoAdjust="0"/>
    <p:restoredTop sz="79499" autoAdjust="0"/>
  </p:normalViewPr>
  <p:slideViewPr>
    <p:cSldViewPr>
      <p:cViewPr varScale="1">
        <p:scale>
          <a:sx n="93" d="100"/>
          <a:sy n="93" d="100"/>
        </p:scale>
        <p:origin x="-7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3BF68-F9EF-4927-911F-785239290B2D}" type="doc">
      <dgm:prSet loTypeId="urn:microsoft.com/office/officeart/2005/8/layout/process5" loCatId="process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33CFAD7-C32F-4D61-BB44-96B21CB23ABD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smtClean="0"/>
            <a:t>Tronc commun ( 3 jours ou 6 ½ journées)</a:t>
          </a:r>
          <a:endParaRPr lang="fr-FR" dirty="0"/>
        </a:p>
      </dgm:t>
    </dgm:pt>
    <dgm:pt modelId="{278D293B-A675-45A6-AD9E-D5BF6494CD59}" type="parTrans" cxnId="{A0D75C3B-C10E-4B47-8002-50D95A85CC75}">
      <dgm:prSet/>
      <dgm:spPr/>
      <dgm:t>
        <a:bodyPr/>
        <a:lstStyle/>
        <a:p>
          <a:endParaRPr lang="fr-FR"/>
        </a:p>
      </dgm:t>
    </dgm:pt>
    <dgm:pt modelId="{0A567CCF-AF28-45A1-9B8B-979CB517D911}" type="sibTrans" cxnId="{A0D75C3B-C10E-4B47-8002-50D95A85CC75}">
      <dgm:prSet/>
      <dgm:spPr/>
      <dgm:t>
        <a:bodyPr/>
        <a:lstStyle/>
        <a:p>
          <a:endParaRPr lang="fr-FR"/>
        </a:p>
      </dgm:t>
    </dgm:pt>
    <dgm:pt modelId="{35D50D10-9303-46EC-922C-03CA65B91BBB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 smtClean="0"/>
            <a:t>Stage pratique sur 2 compétitions</a:t>
          </a:r>
          <a:endParaRPr lang="fr-FR" dirty="0"/>
        </a:p>
      </dgm:t>
    </dgm:pt>
    <dgm:pt modelId="{43CCED1A-1960-4000-B098-DECC09CC9BD3}" type="parTrans" cxnId="{FFCE3BB3-3B2C-4201-B1A6-197FAD187BED}">
      <dgm:prSet/>
      <dgm:spPr/>
      <dgm:t>
        <a:bodyPr/>
        <a:lstStyle/>
        <a:p>
          <a:endParaRPr lang="fr-FR"/>
        </a:p>
      </dgm:t>
    </dgm:pt>
    <dgm:pt modelId="{FCA617A3-877A-4AD5-9886-AD47BB1867D4}" type="sibTrans" cxnId="{FFCE3BB3-3B2C-4201-B1A6-197FAD187BED}">
      <dgm:prSet/>
      <dgm:spPr/>
      <dgm:t>
        <a:bodyPr/>
        <a:lstStyle/>
        <a:p>
          <a:endParaRPr lang="fr-FR"/>
        </a:p>
      </dgm:t>
    </dgm:pt>
    <dgm:pt modelId="{C5787F0E-8BF8-4F01-AD6F-165A334AA870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smtClean="0"/>
            <a:t>Test écrit</a:t>
          </a:r>
        </a:p>
        <a:p>
          <a:r>
            <a:rPr lang="fr-FR" dirty="0" smtClean="0"/>
            <a:t>En cas de réussite, nomination Arbitre stagiaire</a:t>
          </a:r>
          <a:endParaRPr lang="fr-FR" dirty="0"/>
        </a:p>
      </dgm:t>
    </dgm:pt>
    <dgm:pt modelId="{CF1DBF64-7A4A-493A-981D-8BA86C2A6A5B}" type="parTrans" cxnId="{41AFE26F-D501-4A99-8A4A-DF51750B5CE5}">
      <dgm:prSet/>
      <dgm:spPr/>
      <dgm:t>
        <a:bodyPr/>
        <a:lstStyle/>
        <a:p>
          <a:endParaRPr lang="fr-FR"/>
        </a:p>
      </dgm:t>
    </dgm:pt>
    <dgm:pt modelId="{2C41DCAD-A421-4437-B1C4-401C19403520}" type="sibTrans" cxnId="{41AFE26F-D501-4A99-8A4A-DF51750B5CE5}">
      <dgm:prSet/>
      <dgm:spPr/>
      <dgm:t>
        <a:bodyPr/>
        <a:lstStyle/>
        <a:p>
          <a:endParaRPr lang="fr-FR"/>
        </a:p>
      </dgm:t>
    </dgm:pt>
    <dgm:pt modelId="{602AF8CD-0DFF-4572-B32A-7624713F41DA}">
      <dgm:prSet phldrT="[Texte]"/>
      <dgm:spPr>
        <a:solidFill>
          <a:srgbClr val="7030A0"/>
        </a:solidFill>
      </dgm:spPr>
      <dgm:t>
        <a:bodyPr/>
        <a:lstStyle/>
        <a:p>
          <a:r>
            <a:rPr lang="fr-FR" dirty="0" smtClean="0"/>
            <a:t>Spécifique par spécialité</a:t>
          </a:r>
          <a:endParaRPr lang="fr-FR" dirty="0"/>
        </a:p>
      </dgm:t>
    </dgm:pt>
    <dgm:pt modelId="{BA2EB84A-4205-446E-8903-30C945232D5D}" type="parTrans" cxnId="{71FFADA0-CC54-4E95-98FD-472D3298FDE8}">
      <dgm:prSet/>
      <dgm:spPr/>
      <dgm:t>
        <a:bodyPr/>
        <a:lstStyle/>
        <a:p>
          <a:endParaRPr lang="fr-FR"/>
        </a:p>
      </dgm:t>
    </dgm:pt>
    <dgm:pt modelId="{9550B45A-ACF3-40DE-A7EF-410331AF1B63}" type="sibTrans" cxnId="{71FFADA0-CC54-4E95-98FD-472D3298FDE8}">
      <dgm:prSet/>
      <dgm:spPr/>
      <dgm:t>
        <a:bodyPr/>
        <a:lstStyle/>
        <a:p>
          <a:endParaRPr lang="fr-FR"/>
        </a:p>
      </dgm:t>
    </dgm:pt>
    <dgm:pt modelId="{F4329FE5-3426-4E3B-9C24-8F42E759A625}">
      <dgm:prSet phldrT="[Texte]"/>
      <dgm:spPr>
        <a:solidFill>
          <a:srgbClr val="7030A0"/>
        </a:solidFill>
      </dgm:spPr>
      <dgm:t>
        <a:bodyPr/>
        <a:lstStyle/>
        <a:p>
          <a:r>
            <a:rPr lang="fr-FR" dirty="0" smtClean="0"/>
            <a:t>2 évaluations</a:t>
          </a:r>
          <a:endParaRPr lang="fr-FR" dirty="0"/>
        </a:p>
      </dgm:t>
    </dgm:pt>
    <dgm:pt modelId="{EDD968AB-189C-4412-8F24-3C6EF601A66C}" type="parTrans" cxnId="{307EFF0C-819E-4BBD-A4EB-5317FF804F3D}">
      <dgm:prSet/>
      <dgm:spPr/>
      <dgm:t>
        <a:bodyPr/>
        <a:lstStyle/>
        <a:p>
          <a:endParaRPr lang="fr-FR"/>
        </a:p>
      </dgm:t>
    </dgm:pt>
    <dgm:pt modelId="{FEAA71FA-70FD-4F05-9057-449E39A8F407}" type="sibTrans" cxnId="{307EFF0C-819E-4BBD-A4EB-5317FF804F3D}">
      <dgm:prSet/>
      <dgm:spPr/>
      <dgm:t>
        <a:bodyPr/>
        <a:lstStyle/>
        <a:p>
          <a:endParaRPr lang="fr-FR"/>
        </a:p>
      </dgm:t>
    </dgm:pt>
    <dgm:pt modelId="{58B05365-8DCF-4275-916D-359FA3B61525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Si positive = nomination arbitre régional</a:t>
          </a:r>
          <a:endParaRPr lang="fr-FR" dirty="0"/>
        </a:p>
      </dgm:t>
    </dgm:pt>
    <dgm:pt modelId="{911F4DA5-25E5-4819-A19F-82073C7C6681}" type="parTrans" cxnId="{54CB61B4-915D-4E91-A28B-CC2DA78A057F}">
      <dgm:prSet/>
      <dgm:spPr/>
      <dgm:t>
        <a:bodyPr/>
        <a:lstStyle/>
        <a:p>
          <a:endParaRPr lang="fr-FR"/>
        </a:p>
      </dgm:t>
    </dgm:pt>
    <dgm:pt modelId="{C6A103BA-A875-49A4-9F7E-2EEB9F5EB487}" type="sibTrans" cxnId="{54CB61B4-915D-4E91-A28B-CC2DA78A057F}">
      <dgm:prSet/>
      <dgm:spPr/>
      <dgm:t>
        <a:bodyPr/>
        <a:lstStyle/>
        <a:p>
          <a:endParaRPr lang="fr-FR"/>
        </a:p>
      </dgm:t>
    </dgm:pt>
    <dgm:pt modelId="{06EA6B85-274E-4E6A-A271-C9030F6CCDB3}" type="pres">
      <dgm:prSet presAssocID="{C2C3BF68-F9EF-4927-911F-785239290B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DCA8D71-27F4-40B4-BA35-2AE1635819E9}" type="pres">
      <dgm:prSet presAssocID="{533CFAD7-C32F-4D61-BB44-96B21CB23AB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986096-C78B-4E26-9326-5AA3C7400050}" type="pres">
      <dgm:prSet presAssocID="{0A567CCF-AF28-45A1-9B8B-979CB517D911}" presName="sibTrans" presStyleLbl="sibTrans2D1" presStyleIdx="0" presStyleCnt="5"/>
      <dgm:spPr/>
      <dgm:t>
        <a:bodyPr/>
        <a:lstStyle/>
        <a:p>
          <a:endParaRPr lang="fr-FR"/>
        </a:p>
      </dgm:t>
    </dgm:pt>
    <dgm:pt modelId="{595F8730-83E6-4957-B7E8-8F2659ACA74E}" type="pres">
      <dgm:prSet presAssocID="{0A567CCF-AF28-45A1-9B8B-979CB517D911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2987C186-4108-4567-ADB6-A6F6815B5EA2}" type="pres">
      <dgm:prSet presAssocID="{35D50D10-9303-46EC-922C-03CA65B91BB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58F2AD-D76C-4013-A249-EB9936EF27FE}" type="pres">
      <dgm:prSet presAssocID="{FCA617A3-877A-4AD5-9886-AD47BB1867D4}" presName="sibTrans" presStyleLbl="sibTrans2D1" presStyleIdx="1" presStyleCnt="5"/>
      <dgm:spPr/>
      <dgm:t>
        <a:bodyPr/>
        <a:lstStyle/>
        <a:p>
          <a:endParaRPr lang="fr-FR"/>
        </a:p>
      </dgm:t>
    </dgm:pt>
    <dgm:pt modelId="{325016F2-E54B-4038-B2C9-C563EC3E2F92}" type="pres">
      <dgm:prSet presAssocID="{FCA617A3-877A-4AD5-9886-AD47BB1867D4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D0943CC4-3AE4-435C-9D19-6A4E6810778E}" type="pres">
      <dgm:prSet presAssocID="{C5787F0E-8BF8-4F01-AD6F-165A334AA87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BC6272-0750-4D66-8763-7DD6D2D8FD6F}" type="pres">
      <dgm:prSet presAssocID="{2C41DCAD-A421-4437-B1C4-401C19403520}" presName="sibTrans" presStyleLbl="sibTrans2D1" presStyleIdx="2" presStyleCnt="5"/>
      <dgm:spPr/>
      <dgm:t>
        <a:bodyPr/>
        <a:lstStyle/>
        <a:p>
          <a:endParaRPr lang="fr-FR"/>
        </a:p>
      </dgm:t>
    </dgm:pt>
    <dgm:pt modelId="{F5E78D17-6744-4646-9144-1177AEE98087}" type="pres">
      <dgm:prSet presAssocID="{2C41DCAD-A421-4437-B1C4-401C19403520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378B7BB0-8447-458B-BC0D-5502ADD9868D}" type="pres">
      <dgm:prSet presAssocID="{602AF8CD-0DFF-4572-B32A-7624713F41D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B0343E-873D-419E-AA44-92DB5C4ED5E2}" type="pres">
      <dgm:prSet presAssocID="{9550B45A-ACF3-40DE-A7EF-410331AF1B63}" presName="sibTrans" presStyleLbl="sibTrans2D1" presStyleIdx="3" presStyleCnt="5"/>
      <dgm:spPr/>
      <dgm:t>
        <a:bodyPr/>
        <a:lstStyle/>
        <a:p>
          <a:endParaRPr lang="fr-FR"/>
        </a:p>
      </dgm:t>
    </dgm:pt>
    <dgm:pt modelId="{B551D145-F82A-4B25-9D2E-28A863C2498D}" type="pres">
      <dgm:prSet presAssocID="{9550B45A-ACF3-40DE-A7EF-410331AF1B63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8EDA0340-D0DB-4B6B-AB08-DEF14473B4E1}" type="pres">
      <dgm:prSet presAssocID="{F4329FE5-3426-4E3B-9C24-8F42E759A62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B85085-267E-42EE-8C57-1F9A7CE00E03}" type="pres">
      <dgm:prSet presAssocID="{FEAA71FA-70FD-4F05-9057-449E39A8F407}" presName="sibTrans" presStyleLbl="sibTrans2D1" presStyleIdx="4" presStyleCnt="5"/>
      <dgm:spPr/>
      <dgm:t>
        <a:bodyPr/>
        <a:lstStyle/>
        <a:p>
          <a:endParaRPr lang="fr-FR"/>
        </a:p>
      </dgm:t>
    </dgm:pt>
    <dgm:pt modelId="{0B640B99-7BA1-4A03-80A2-8780982E991D}" type="pres">
      <dgm:prSet presAssocID="{FEAA71FA-70FD-4F05-9057-449E39A8F407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99B030F3-546B-4541-AF68-751980979312}" type="pres">
      <dgm:prSet presAssocID="{58B05365-8DCF-4275-916D-359FA3B6152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3FC38FF-C818-4AB2-A626-2E0E05407B57}" type="presOf" srcId="{C5787F0E-8BF8-4F01-AD6F-165A334AA870}" destId="{D0943CC4-3AE4-435C-9D19-6A4E6810778E}" srcOrd="0" destOrd="0" presId="urn:microsoft.com/office/officeart/2005/8/layout/process5"/>
    <dgm:cxn modelId="{2A66AC15-6C9B-4742-9D97-854676C9E1A7}" type="presOf" srcId="{FEAA71FA-70FD-4F05-9057-449E39A8F407}" destId="{C9B85085-267E-42EE-8C57-1F9A7CE00E03}" srcOrd="0" destOrd="0" presId="urn:microsoft.com/office/officeart/2005/8/layout/process5"/>
    <dgm:cxn modelId="{B8AE4B00-5B11-42E8-ACF0-08E97771E51F}" type="presOf" srcId="{602AF8CD-0DFF-4572-B32A-7624713F41DA}" destId="{378B7BB0-8447-458B-BC0D-5502ADD9868D}" srcOrd="0" destOrd="0" presId="urn:microsoft.com/office/officeart/2005/8/layout/process5"/>
    <dgm:cxn modelId="{71FFADA0-CC54-4E95-98FD-472D3298FDE8}" srcId="{C2C3BF68-F9EF-4927-911F-785239290B2D}" destId="{602AF8CD-0DFF-4572-B32A-7624713F41DA}" srcOrd="3" destOrd="0" parTransId="{BA2EB84A-4205-446E-8903-30C945232D5D}" sibTransId="{9550B45A-ACF3-40DE-A7EF-410331AF1B63}"/>
    <dgm:cxn modelId="{307EFF0C-819E-4BBD-A4EB-5317FF804F3D}" srcId="{C2C3BF68-F9EF-4927-911F-785239290B2D}" destId="{F4329FE5-3426-4E3B-9C24-8F42E759A625}" srcOrd="4" destOrd="0" parTransId="{EDD968AB-189C-4412-8F24-3C6EF601A66C}" sibTransId="{FEAA71FA-70FD-4F05-9057-449E39A8F407}"/>
    <dgm:cxn modelId="{B05B3AAA-2407-4734-8300-AFE26BC8361C}" type="presOf" srcId="{F4329FE5-3426-4E3B-9C24-8F42E759A625}" destId="{8EDA0340-D0DB-4B6B-AB08-DEF14473B4E1}" srcOrd="0" destOrd="0" presId="urn:microsoft.com/office/officeart/2005/8/layout/process5"/>
    <dgm:cxn modelId="{07BDA75C-45E0-468F-A089-7018EA164E87}" type="presOf" srcId="{9550B45A-ACF3-40DE-A7EF-410331AF1B63}" destId="{B551D145-F82A-4B25-9D2E-28A863C2498D}" srcOrd="1" destOrd="0" presId="urn:microsoft.com/office/officeart/2005/8/layout/process5"/>
    <dgm:cxn modelId="{2E05E2B2-E4EA-4D2B-8886-001D45894D4E}" type="presOf" srcId="{35D50D10-9303-46EC-922C-03CA65B91BBB}" destId="{2987C186-4108-4567-ADB6-A6F6815B5EA2}" srcOrd="0" destOrd="0" presId="urn:microsoft.com/office/officeart/2005/8/layout/process5"/>
    <dgm:cxn modelId="{0CC05F39-219A-4AC7-BA6A-7E5F14CB4C8E}" type="presOf" srcId="{FCA617A3-877A-4AD5-9886-AD47BB1867D4}" destId="{F358F2AD-D76C-4013-A249-EB9936EF27FE}" srcOrd="0" destOrd="0" presId="urn:microsoft.com/office/officeart/2005/8/layout/process5"/>
    <dgm:cxn modelId="{FFCE3BB3-3B2C-4201-B1A6-197FAD187BED}" srcId="{C2C3BF68-F9EF-4927-911F-785239290B2D}" destId="{35D50D10-9303-46EC-922C-03CA65B91BBB}" srcOrd="1" destOrd="0" parTransId="{43CCED1A-1960-4000-B098-DECC09CC9BD3}" sibTransId="{FCA617A3-877A-4AD5-9886-AD47BB1867D4}"/>
    <dgm:cxn modelId="{A0D75C3B-C10E-4B47-8002-50D95A85CC75}" srcId="{C2C3BF68-F9EF-4927-911F-785239290B2D}" destId="{533CFAD7-C32F-4D61-BB44-96B21CB23ABD}" srcOrd="0" destOrd="0" parTransId="{278D293B-A675-45A6-AD9E-D5BF6494CD59}" sibTransId="{0A567CCF-AF28-45A1-9B8B-979CB517D911}"/>
    <dgm:cxn modelId="{C4AD660F-DD14-473C-BEDA-D637BF1B6BF9}" type="presOf" srcId="{0A567CCF-AF28-45A1-9B8B-979CB517D911}" destId="{B9986096-C78B-4E26-9326-5AA3C7400050}" srcOrd="0" destOrd="0" presId="urn:microsoft.com/office/officeart/2005/8/layout/process5"/>
    <dgm:cxn modelId="{54CB61B4-915D-4E91-A28B-CC2DA78A057F}" srcId="{C2C3BF68-F9EF-4927-911F-785239290B2D}" destId="{58B05365-8DCF-4275-916D-359FA3B61525}" srcOrd="5" destOrd="0" parTransId="{911F4DA5-25E5-4819-A19F-82073C7C6681}" sibTransId="{C6A103BA-A875-49A4-9F7E-2EEB9F5EB487}"/>
    <dgm:cxn modelId="{6D151964-17F5-4F46-AF32-DCD92F13E3FD}" type="presOf" srcId="{2C41DCAD-A421-4437-B1C4-401C19403520}" destId="{F5E78D17-6744-4646-9144-1177AEE98087}" srcOrd="1" destOrd="0" presId="urn:microsoft.com/office/officeart/2005/8/layout/process5"/>
    <dgm:cxn modelId="{8AA56E0C-E83A-4A92-87FA-555DB17D7BFC}" type="presOf" srcId="{FCA617A3-877A-4AD5-9886-AD47BB1867D4}" destId="{325016F2-E54B-4038-B2C9-C563EC3E2F92}" srcOrd="1" destOrd="0" presId="urn:microsoft.com/office/officeart/2005/8/layout/process5"/>
    <dgm:cxn modelId="{1DBE3696-82B2-4A8C-9855-F7E541E3E621}" type="presOf" srcId="{533CFAD7-C32F-4D61-BB44-96B21CB23ABD}" destId="{9DCA8D71-27F4-40B4-BA35-2AE1635819E9}" srcOrd="0" destOrd="0" presId="urn:microsoft.com/office/officeart/2005/8/layout/process5"/>
    <dgm:cxn modelId="{96749969-886F-44A8-8B3F-FEE41D2F7980}" type="presOf" srcId="{9550B45A-ACF3-40DE-A7EF-410331AF1B63}" destId="{5AB0343E-873D-419E-AA44-92DB5C4ED5E2}" srcOrd="0" destOrd="0" presId="urn:microsoft.com/office/officeart/2005/8/layout/process5"/>
    <dgm:cxn modelId="{F60B2842-0707-41A5-A825-17735D6B9EC1}" type="presOf" srcId="{C2C3BF68-F9EF-4927-911F-785239290B2D}" destId="{06EA6B85-274E-4E6A-A271-C9030F6CCDB3}" srcOrd="0" destOrd="0" presId="urn:microsoft.com/office/officeart/2005/8/layout/process5"/>
    <dgm:cxn modelId="{BF11C464-1B0C-4BBF-89B6-CD9CD6E29414}" type="presOf" srcId="{2C41DCAD-A421-4437-B1C4-401C19403520}" destId="{A9BC6272-0750-4D66-8763-7DD6D2D8FD6F}" srcOrd="0" destOrd="0" presId="urn:microsoft.com/office/officeart/2005/8/layout/process5"/>
    <dgm:cxn modelId="{A43B3869-7F3A-4383-8E48-E2009F248BDD}" type="presOf" srcId="{58B05365-8DCF-4275-916D-359FA3B61525}" destId="{99B030F3-546B-4541-AF68-751980979312}" srcOrd="0" destOrd="0" presId="urn:microsoft.com/office/officeart/2005/8/layout/process5"/>
    <dgm:cxn modelId="{41AFE26F-D501-4A99-8A4A-DF51750B5CE5}" srcId="{C2C3BF68-F9EF-4927-911F-785239290B2D}" destId="{C5787F0E-8BF8-4F01-AD6F-165A334AA870}" srcOrd="2" destOrd="0" parTransId="{CF1DBF64-7A4A-493A-981D-8BA86C2A6A5B}" sibTransId="{2C41DCAD-A421-4437-B1C4-401C19403520}"/>
    <dgm:cxn modelId="{5E4E9954-28AA-49C5-94C2-EF5E1FB83A23}" type="presOf" srcId="{FEAA71FA-70FD-4F05-9057-449E39A8F407}" destId="{0B640B99-7BA1-4A03-80A2-8780982E991D}" srcOrd="1" destOrd="0" presId="urn:microsoft.com/office/officeart/2005/8/layout/process5"/>
    <dgm:cxn modelId="{86248BC5-E432-49B2-AE09-D7F1CF9B0C2E}" type="presOf" srcId="{0A567CCF-AF28-45A1-9B8B-979CB517D911}" destId="{595F8730-83E6-4957-B7E8-8F2659ACA74E}" srcOrd="1" destOrd="0" presId="urn:microsoft.com/office/officeart/2005/8/layout/process5"/>
    <dgm:cxn modelId="{482C782D-FA6F-4E96-B85D-702E5FAC2324}" type="presParOf" srcId="{06EA6B85-274E-4E6A-A271-C9030F6CCDB3}" destId="{9DCA8D71-27F4-40B4-BA35-2AE1635819E9}" srcOrd="0" destOrd="0" presId="urn:microsoft.com/office/officeart/2005/8/layout/process5"/>
    <dgm:cxn modelId="{5C6B6690-AF6C-4D5B-990D-9892617405FD}" type="presParOf" srcId="{06EA6B85-274E-4E6A-A271-C9030F6CCDB3}" destId="{B9986096-C78B-4E26-9326-5AA3C7400050}" srcOrd="1" destOrd="0" presId="urn:microsoft.com/office/officeart/2005/8/layout/process5"/>
    <dgm:cxn modelId="{70BABF42-310F-47D5-A4B0-C145F2DFBE39}" type="presParOf" srcId="{B9986096-C78B-4E26-9326-5AA3C7400050}" destId="{595F8730-83E6-4957-B7E8-8F2659ACA74E}" srcOrd="0" destOrd="0" presId="urn:microsoft.com/office/officeart/2005/8/layout/process5"/>
    <dgm:cxn modelId="{384C1D76-F43E-41F0-8973-633B83618772}" type="presParOf" srcId="{06EA6B85-274E-4E6A-A271-C9030F6CCDB3}" destId="{2987C186-4108-4567-ADB6-A6F6815B5EA2}" srcOrd="2" destOrd="0" presId="urn:microsoft.com/office/officeart/2005/8/layout/process5"/>
    <dgm:cxn modelId="{B0559D16-47B9-450C-BE87-A9EBE5B3650B}" type="presParOf" srcId="{06EA6B85-274E-4E6A-A271-C9030F6CCDB3}" destId="{F358F2AD-D76C-4013-A249-EB9936EF27FE}" srcOrd="3" destOrd="0" presId="urn:microsoft.com/office/officeart/2005/8/layout/process5"/>
    <dgm:cxn modelId="{2F13CF9D-3F77-4874-8C8D-57E5D527B3FE}" type="presParOf" srcId="{F358F2AD-D76C-4013-A249-EB9936EF27FE}" destId="{325016F2-E54B-4038-B2C9-C563EC3E2F92}" srcOrd="0" destOrd="0" presId="urn:microsoft.com/office/officeart/2005/8/layout/process5"/>
    <dgm:cxn modelId="{9E6D2D7F-CABF-40E8-B075-2690E9A78C41}" type="presParOf" srcId="{06EA6B85-274E-4E6A-A271-C9030F6CCDB3}" destId="{D0943CC4-3AE4-435C-9D19-6A4E6810778E}" srcOrd="4" destOrd="0" presId="urn:microsoft.com/office/officeart/2005/8/layout/process5"/>
    <dgm:cxn modelId="{6A0A5619-30C1-4D8E-8C81-1FBA0BA321EF}" type="presParOf" srcId="{06EA6B85-274E-4E6A-A271-C9030F6CCDB3}" destId="{A9BC6272-0750-4D66-8763-7DD6D2D8FD6F}" srcOrd="5" destOrd="0" presId="urn:microsoft.com/office/officeart/2005/8/layout/process5"/>
    <dgm:cxn modelId="{1FCAB67C-C9B4-496F-9AAC-0BD01297164B}" type="presParOf" srcId="{A9BC6272-0750-4D66-8763-7DD6D2D8FD6F}" destId="{F5E78D17-6744-4646-9144-1177AEE98087}" srcOrd="0" destOrd="0" presId="urn:microsoft.com/office/officeart/2005/8/layout/process5"/>
    <dgm:cxn modelId="{56864D41-4CA1-425C-A187-6CC9552B5638}" type="presParOf" srcId="{06EA6B85-274E-4E6A-A271-C9030F6CCDB3}" destId="{378B7BB0-8447-458B-BC0D-5502ADD9868D}" srcOrd="6" destOrd="0" presId="urn:microsoft.com/office/officeart/2005/8/layout/process5"/>
    <dgm:cxn modelId="{7D2BE68D-3473-4ADE-B50B-9FDF30A2995E}" type="presParOf" srcId="{06EA6B85-274E-4E6A-A271-C9030F6CCDB3}" destId="{5AB0343E-873D-419E-AA44-92DB5C4ED5E2}" srcOrd="7" destOrd="0" presId="urn:microsoft.com/office/officeart/2005/8/layout/process5"/>
    <dgm:cxn modelId="{6A974F78-9733-42C7-B98D-3E1FF35BE93F}" type="presParOf" srcId="{5AB0343E-873D-419E-AA44-92DB5C4ED5E2}" destId="{B551D145-F82A-4B25-9D2E-28A863C2498D}" srcOrd="0" destOrd="0" presId="urn:microsoft.com/office/officeart/2005/8/layout/process5"/>
    <dgm:cxn modelId="{E58A7F3F-7CEF-4D2E-BB1B-0A981700226E}" type="presParOf" srcId="{06EA6B85-274E-4E6A-A271-C9030F6CCDB3}" destId="{8EDA0340-D0DB-4B6B-AB08-DEF14473B4E1}" srcOrd="8" destOrd="0" presId="urn:microsoft.com/office/officeart/2005/8/layout/process5"/>
    <dgm:cxn modelId="{D2D7D5A8-46FE-4F0E-81CF-ECB0583A1C29}" type="presParOf" srcId="{06EA6B85-274E-4E6A-A271-C9030F6CCDB3}" destId="{C9B85085-267E-42EE-8C57-1F9A7CE00E03}" srcOrd="9" destOrd="0" presId="urn:microsoft.com/office/officeart/2005/8/layout/process5"/>
    <dgm:cxn modelId="{3EEA5C88-6DEF-4BFE-AF6F-60D0A05F02BD}" type="presParOf" srcId="{C9B85085-267E-42EE-8C57-1F9A7CE00E03}" destId="{0B640B99-7BA1-4A03-80A2-8780982E991D}" srcOrd="0" destOrd="0" presId="urn:microsoft.com/office/officeart/2005/8/layout/process5"/>
    <dgm:cxn modelId="{34AB0925-3AC6-499F-87F5-EDE78D8FEAD4}" type="presParOf" srcId="{06EA6B85-274E-4E6A-A271-C9030F6CCDB3}" destId="{99B030F3-546B-4541-AF68-751980979312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917E2-596C-4440-8B7F-334B0BC4ADA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026B4628-609B-4141-B8B4-92AB595C8D62}">
      <dgm:prSet phldrT="[Texte]"/>
      <dgm:spPr/>
      <dgm:t>
        <a:bodyPr/>
        <a:lstStyle/>
        <a:p>
          <a:r>
            <a:rPr lang="fr-FR" dirty="0" smtClean="0"/>
            <a:t>Votre question</a:t>
          </a:r>
          <a:endParaRPr lang="fr-FR" dirty="0"/>
        </a:p>
      </dgm:t>
    </dgm:pt>
    <dgm:pt modelId="{0A2E3CD8-AAB8-412D-8199-2540A700CFAA}" type="parTrans" cxnId="{3D578500-23BF-4271-AA20-37C78EA708DF}">
      <dgm:prSet/>
      <dgm:spPr/>
      <dgm:t>
        <a:bodyPr/>
        <a:lstStyle/>
        <a:p>
          <a:endParaRPr lang="fr-FR"/>
        </a:p>
      </dgm:t>
    </dgm:pt>
    <dgm:pt modelId="{53FDF6EF-042F-405D-A2C8-38915C25939C}" type="sibTrans" cxnId="{3D578500-23BF-4271-AA20-37C78EA708DF}">
      <dgm:prSet/>
      <dgm:spPr/>
      <dgm:t>
        <a:bodyPr/>
        <a:lstStyle/>
        <a:p>
          <a:endParaRPr lang="fr-FR"/>
        </a:p>
      </dgm:t>
    </dgm:pt>
    <dgm:pt modelId="{F97085BF-12F7-4EA6-A252-EE49D50F81BA}">
      <dgm:prSet phldrT="[Texte]"/>
      <dgm:spPr/>
      <dgm:t>
        <a:bodyPr/>
        <a:lstStyle/>
        <a:p>
          <a:r>
            <a:rPr lang="fr-FR" dirty="0" smtClean="0"/>
            <a:t>Notre réponse</a:t>
          </a:r>
          <a:endParaRPr lang="fr-FR" dirty="0"/>
        </a:p>
      </dgm:t>
    </dgm:pt>
    <dgm:pt modelId="{6EDB7A97-8E7A-475D-97DF-57BE1217C15B}" type="parTrans" cxnId="{3492CCF4-7242-4DBD-B41A-AB1DDBD3265E}">
      <dgm:prSet/>
      <dgm:spPr/>
      <dgm:t>
        <a:bodyPr/>
        <a:lstStyle/>
        <a:p>
          <a:endParaRPr lang="fr-FR"/>
        </a:p>
      </dgm:t>
    </dgm:pt>
    <dgm:pt modelId="{B01E16D5-79F6-4B13-9B40-0F154D935328}" type="sibTrans" cxnId="{3492CCF4-7242-4DBD-B41A-AB1DDBD3265E}">
      <dgm:prSet/>
      <dgm:spPr/>
      <dgm:t>
        <a:bodyPr/>
        <a:lstStyle/>
        <a:p>
          <a:endParaRPr lang="fr-FR"/>
        </a:p>
      </dgm:t>
    </dgm:pt>
    <dgm:pt modelId="{58E0F98F-3141-490A-AFFD-6AC9B899D22D}">
      <dgm:prSet phldrT="[Texte]"/>
      <dgm:spPr/>
      <dgm:t>
        <a:bodyPr/>
        <a:lstStyle/>
        <a:p>
          <a:r>
            <a:rPr lang="fr-FR" dirty="0" smtClean="0"/>
            <a:t>Une réponse utile à toutes</a:t>
          </a:r>
          <a:endParaRPr lang="fr-FR" dirty="0"/>
        </a:p>
      </dgm:t>
    </dgm:pt>
    <dgm:pt modelId="{6073C3E9-ED5D-43CA-8F7B-E8857E8CE4BD}" type="parTrans" cxnId="{7C97E7BD-8637-4D50-9075-49803D2B19FD}">
      <dgm:prSet/>
      <dgm:spPr/>
      <dgm:t>
        <a:bodyPr/>
        <a:lstStyle/>
        <a:p>
          <a:endParaRPr lang="fr-FR"/>
        </a:p>
      </dgm:t>
    </dgm:pt>
    <dgm:pt modelId="{1FBCE8FD-6F35-43D4-90EB-1C3BF5607421}" type="sibTrans" cxnId="{7C97E7BD-8637-4D50-9075-49803D2B19FD}">
      <dgm:prSet/>
      <dgm:spPr/>
      <dgm:t>
        <a:bodyPr/>
        <a:lstStyle/>
        <a:p>
          <a:endParaRPr lang="fr-FR"/>
        </a:p>
      </dgm:t>
    </dgm:pt>
    <dgm:pt modelId="{7115B6B0-A70D-4B88-AAFC-3E04E743689F}" type="pres">
      <dgm:prSet presAssocID="{291917E2-596C-4440-8B7F-334B0BC4ADA5}" presName="Name0" presStyleCnt="0">
        <dgm:presLayoutVars>
          <dgm:dir/>
          <dgm:resizeHandles val="exact"/>
        </dgm:presLayoutVars>
      </dgm:prSet>
      <dgm:spPr/>
    </dgm:pt>
    <dgm:pt modelId="{F69ABF2A-CB65-40B8-9AB0-086D201E71D3}" type="pres">
      <dgm:prSet presAssocID="{291917E2-596C-4440-8B7F-334B0BC4ADA5}" presName="vNodes" presStyleCnt="0"/>
      <dgm:spPr/>
    </dgm:pt>
    <dgm:pt modelId="{D78D5FC7-8013-429C-B773-04A224DDC6A8}" type="pres">
      <dgm:prSet presAssocID="{026B4628-609B-4141-B8B4-92AB595C8D6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37A6E1-E894-4068-A841-3869E15760C8}" type="pres">
      <dgm:prSet presAssocID="{53FDF6EF-042F-405D-A2C8-38915C25939C}" presName="spacerT" presStyleCnt="0"/>
      <dgm:spPr/>
    </dgm:pt>
    <dgm:pt modelId="{49B3F672-347E-4A30-8A5F-7F4B71B534B7}" type="pres">
      <dgm:prSet presAssocID="{53FDF6EF-042F-405D-A2C8-38915C25939C}" presName="sibTrans" presStyleLbl="sibTrans2D1" presStyleIdx="0" presStyleCnt="2"/>
      <dgm:spPr/>
      <dgm:t>
        <a:bodyPr/>
        <a:lstStyle/>
        <a:p>
          <a:endParaRPr lang="fr-FR"/>
        </a:p>
      </dgm:t>
    </dgm:pt>
    <dgm:pt modelId="{FDC7856B-6F5D-427B-90CD-92AA5B54A622}" type="pres">
      <dgm:prSet presAssocID="{53FDF6EF-042F-405D-A2C8-38915C25939C}" presName="spacerB" presStyleCnt="0"/>
      <dgm:spPr/>
    </dgm:pt>
    <dgm:pt modelId="{9903EF4B-CB8E-41F1-BA3B-721A1AE4C11C}" type="pres">
      <dgm:prSet presAssocID="{F97085BF-12F7-4EA6-A252-EE49D50F81B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41680D-EEC5-462C-AC79-A2FA92FA418D}" type="pres">
      <dgm:prSet presAssocID="{291917E2-596C-4440-8B7F-334B0BC4ADA5}" presName="sibTransLast" presStyleLbl="sibTrans2D1" presStyleIdx="1" presStyleCnt="2"/>
      <dgm:spPr/>
      <dgm:t>
        <a:bodyPr/>
        <a:lstStyle/>
        <a:p>
          <a:endParaRPr lang="fr-FR"/>
        </a:p>
      </dgm:t>
    </dgm:pt>
    <dgm:pt modelId="{6E9E20BA-526E-48A9-91D3-D0E8D36903AB}" type="pres">
      <dgm:prSet presAssocID="{291917E2-596C-4440-8B7F-334B0BC4ADA5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993AC5FF-0EE7-4B04-82D2-7DA80D15557C}" type="pres">
      <dgm:prSet presAssocID="{291917E2-596C-4440-8B7F-334B0BC4ADA5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492CCF4-7242-4DBD-B41A-AB1DDBD3265E}" srcId="{291917E2-596C-4440-8B7F-334B0BC4ADA5}" destId="{F97085BF-12F7-4EA6-A252-EE49D50F81BA}" srcOrd="1" destOrd="0" parTransId="{6EDB7A97-8E7A-475D-97DF-57BE1217C15B}" sibTransId="{B01E16D5-79F6-4B13-9B40-0F154D935328}"/>
    <dgm:cxn modelId="{8FF42826-5150-448F-8E2D-E7F67110F9EC}" type="presOf" srcId="{58E0F98F-3141-490A-AFFD-6AC9B899D22D}" destId="{993AC5FF-0EE7-4B04-82D2-7DA80D15557C}" srcOrd="0" destOrd="0" presId="urn:microsoft.com/office/officeart/2005/8/layout/equation2"/>
    <dgm:cxn modelId="{7237094A-0D96-4EAD-A65D-D85B72577A8D}" type="presOf" srcId="{53FDF6EF-042F-405D-A2C8-38915C25939C}" destId="{49B3F672-347E-4A30-8A5F-7F4B71B534B7}" srcOrd="0" destOrd="0" presId="urn:microsoft.com/office/officeart/2005/8/layout/equation2"/>
    <dgm:cxn modelId="{111568B7-157A-497D-8268-6D9D450912F1}" type="presOf" srcId="{026B4628-609B-4141-B8B4-92AB595C8D62}" destId="{D78D5FC7-8013-429C-B773-04A224DDC6A8}" srcOrd="0" destOrd="0" presId="urn:microsoft.com/office/officeart/2005/8/layout/equation2"/>
    <dgm:cxn modelId="{2D388375-CCBF-4288-A3EB-8FDC2EE980DF}" type="presOf" srcId="{B01E16D5-79F6-4B13-9B40-0F154D935328}" destId="{AC41680D-EEC5-462C-AC79-A2FA92FA418D}" srcOrd="0" destOrd="0" presId="urn:microsoft.com/office/officeart/2005/8/layout/equation2"/>
    <dgm:cxn modelId="{3D578500-23BF-4271-AA20-37C78EA708DF}" srcId="{291917E2-596C-4440-8B7F-334B0BC4ADA5}" destId="{026B4628-609B-4141-B8B4-92AB595C8D62}" srcOrd="0" destOrd="0" parTransId="{0A2E3CD8-AAB8-412D-8199-2540A700CFAA}" sibTransId="{53FDF6EF-042F-405D-A2C8-38915C25939C}"/>
    <dgm:cxn modelId="{B72FD992-CEBC-4150-BD5E-B7FB5303A1CD}" type="presOf" srcId="{291917E2-596C-4440-8B7F-334B0BC4ADA5}" destId="{7115B6B0-A70D-4B88-AAFC-3E04E743689F}" srcOrd="0" destOrd="0" presId="urn:microsoft.com/office/officeart/2005/8/layout/equation2"/>
    <dgm:cxn modelId="{7C97E7BD-8637-4D50-9075-49803D2B19FD}" srcId="{291917E2-596C-4440-8B7F-334B0BC4ADA5}" destId="{58E0F98F-3141-490A-AFFD-6AC9B899D22D}" srcOrd="2" destOrd="0" parTransId="{6073C3E9-ED5D-43CA-8F7B-E8857E8CE4BD}" sibTransId="{1FBCE8FD-6F35-43D4-90EB-1C3BF5607421}"/>
    <dgm:cxn modelId="{D45EF752-8BA4-4896-91FD-6B7A7F47CB82}" type="presOf" srcId="{B01E16D5-79F6-4B13-9B40-0F154D935328}" destId="{6E9E20BA-526E-48A9-91D3-D0E8D36903AB}" srcOrd="1" destOrd="0" presId="urn:microsoft.com/office/officeart/2005/8/layout/equation2"/>
    <dgm:cxn modelId="{E5DB4A97-C380-4A65-B043-EF0228AA3E02}" type="presOf" srcId="{F97085BF-12F7-4EA6-A252-EE49D50F81BA}" destId="{9903EF4B-CB8E-41F1-BA3B-721A1AE4C11C}" srcOrd="0" destOrd="0" presId="urn:microsoft.com/office/officeart/2005/8/layout/equation2"/>
    <dgm:cxn modelId="{CE4945A5-ABFA-4B72-9C3E-2EA5257A6A1E}" type="presParOf" srcId="{7115B6B0-A70D-4B88-AAFC-3E04E743689F}" destId="{F69ABF2A-CB65-40B8-9AB0-086D201E71D3}" srcOrd="0" destOrd="0" presId="urn:microsoft.com/office/officeart/2005/8/layout/equation2"/>
    <dgm:cxn modelId="{543F0BFC-E0F0-44F0-A474-DDC839B11CB0}" type="presParOf" srcId="{F69ABF2A-CB65-40B8-9AB0-086D201E71D3}" destId="{D78D5FC7-8013-429C-B773-04A224DDC6A8}" srcOrd="0" destOrd="0" presId="urn:microsoft.com/office/officeart/2005/8/layout/equation2"/>
    <dgm:cxn modelId="{88F4C5F6-08DC-40BD-B518-E78A92C54410}" type="presParOf" srcId="{F69ABF2A-CB65-40B8-9AB0-086D201E71D3}" destId="{2F37A6E1-E894-4068-A841-3869E15760C8}" srcOrd="1" destOrd="0" presId="urn:microsoft.com/office/officeart/2005/8/layout/equation2"/>
    <dgm:cxn modelId="{12890A30-6793-48E8-B059-2411104A8E71}" type="presParOf" srcId="{F69ABF2A-CB65-40B8-9AB0-086D201E71D3}" destId="{49B3F672-347E-4A30-8A5F-7F4B71B534B7}" srcOrd="2" destOrd="0" presId="urn:microsoft.com/office/officeart/2005/8/layout/equation2"/>
    <dgm:cxn modelId="{4931289C-26A3-44BE-A437-B7469E3F1FBA}" type="presParOf" srcId="{F69ABF2A-CB65-40B8-9AB0-086D201E71D3}" destId="{FDC7856B-6F5D-427B-90CD-92AA5B54A622}" srcOrd="3" destOrd="0" presId="urn:microsoft.com/office/officeart/2005/8/layout/equation2"/>
    <dgm:cxn modelId="{7875BC9F-241F-42ED-9F18-4CEB373DCA58}" type="presParOf" srcId="{F69ABF2A-CB65-40B8-9AB0-086D201E71D3}" destId="{9903EF4B-CB8E-41F1-BA3B-721A1AE4C11C}" srcOrd="4" destOrd="0" presId="urn:microsoft.com/office/officeart/2005/8/layout/equation2"/>
    <dgm:cxn modelId="{1F066A8D-CF1B-42CB-B193-8A93B82821BE}" type="presParOf" srcId="{7115B6B0-A70D-4B88-AAFC-3E04E743689F}" destId="{AC41680D-EEC5-462C-AC79-A2FA92FA418D}" srcOrd="1" destOrd="0" presId="urn:microsoft.com/office/officeart/2005/8/layout/equation2"/>
    <dgm:cxn modelId="{98496BA6-6199-4EC0-982F-70FA7EAF48A5}" type="presParOf" srcId="{AC41680D-EEC5-462C-AC79-A2FA92FA418D}" destId="{6E9E20BA-526E-48A9-91D3-D0E8D36903AB}" srcOrd="0" destOrd="0" presId="urn:microsoft.com/office/officeart/2005/8/layout/equation2"/>
    <dgm:cxn modelId="{85DD3A72-77A7-4EA8-A9C3-6E5EF7CE92C3}" type="presParOf" srcId="{7115B6B0-A70D-4B88-AAFC-3E04E743689F}" destId="{993AC5FF-0EE7-4B04-82D2-7DA80D15557C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A8D71-27F4-40B4-BA35-2AE1635819E9}">
      <dsp:nvSpPr>
        <dsp:cNvPr id="0" name=""/>
        <dsp:cNvSpPr/>
      </dsp:nvSpPr>
      <dsp:spPr>
        <a:xfrm>
          <a:off x="7214" y="306845"/>
          <a:ext cx="2156442" cy="1293865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Tronc commun ( 3 jours ou 6 ½ journées)</a:t>
          </a:r>
          <a:endParaRPr lang="fr-FR" sz="1700" kern="1200" dirty="0"/>
        </a:p>
      </dsp:txBody>
      <dsp:txXfrm>
        <a:off x="45110" y="344741"/>
        <a:ext cx="2080650" cy="1218073"/>
      </dsp:txXfrm>
    </dsp:sp>
    <dsp:sp modelId="{B9986096-C78B-4E26-9326-5AA3C7400050}">
      <dsp:nvSpPr>
        <dsp:cNvPr id="0" name=""/>
        <dsp:cNvSpPr/>
      </dsp:nvSpPr>
      <dsp:spPr>
        <a:xfrm>
          <a:off x="2353424" y="686379"/>
          <a:ext cx="457165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2353424" y="793338"/>
        <a:ext cx="320016" cy="320879"/>
      </dsp:txXfrm>
    </dsp:sp>
    <dsp:sp modelId="{2987C186-4108-4567-ADB6-A6F6815B5EA2}">
      <dsp:nvSpPr>
        <dsp:cNvPr id="0" name=""/>
        <dsp:cNvSpPr/>
      </dsp:nvSpPr>
      <dsp:spPr>
        <a:xfrm>
          <a:off x="3026234" y="306845"/>
          <a:ext cx="2156442" cy="1293865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Stage pratique sur 2 compétitions</a:t>
          </a:r>
          <a:endParaRPr lang="fr-FR" sz="1700" kern="1200" dirty="0"/>
        </a:p>
      </dsp:txBody>
      <dsp:txXfrm>
        <a:off x="3064130" y="344741"/>
        <a:ext cx="2080650" cy="1218073"/>
      </dsp:txXfrm>
    </dsp:sp>
    <dsp:sp modelId="{F358F2AD-D76C-4013-A249-EB9936EF27FE}">
      <dsp:nvSpPr>
        <dsp:cNvPr id="0" name=""/>
        <dsp:cNvSpPr/>
      </dsp:nvSpPr>
      <dsp:spPr>
        <a:xfrm>
          <a:off x="5372444" y="686379"/>
          <a:ext cx="457165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372444" y="793338"/>
        <a:ext cx="320016" cy="320879"/>
      </dsp:txXfrm>
    </dsp:sp>
    <dsp:sp modelId="{D0943CC4-3AE4-435C-9D19-6A4E6810778E}">
      <dsp:nvSpPr>
        <dsp:cNvPr id="0" name=""/>
        <dsp:cNvSpPr/>
      </dsp:nvSpPr>
      <dsp:spPr>
        <a:xfrm>
          <a:off x="6045254" y="306845"/>
          <a:ext cx="2156442" cy="1293865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Test écrit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En cas de réussite, nomination Arbitre stagiaire</a:t>
          </a:r>
          <a:endParaRPr lang="fr-FR" sz="1700" kern="1200" dirty="0"/>
        </a:p>
      </dsp:txBody>
      <dsp:txXfrm>
        <a:off x="6083150" y="344741"/>
        <a:ext cx="2080650" cy="1218073"/>
      </dsp:txXfrm>
    </dsp:sp>
    <dsp:sp modelId="{A9BC6272-0750-4D66-8763-7DD6D2D8FD6F}">
      <dsp:nvSpPr>
        <dsp:cNvPr id="0" name=""/>
        <dsp:cNvSpPr/>
      </dsp:nvSpPr>
      <dsp:spPr>
        <a:xfrm rot="5400000">
          <a:off x="6894892" y="1751662"/>
          <a:ext cx="457165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-5400000">
        <a:off x="6963036" y="1790478"/>
        <a:ext cx="320879" cy="320016"/>
      </dsp:txXfrm>
    </dsp:sp>
    <dsp:sp modelId="{378B7BB0-8447-458B-BC0D-5502ADD9868D}">
      <dsp:nvSpPr>
        <dsp:cNvPr id="0" name=""/>
        <dsp:cNvSpPr/>
      </dsp:nvSpPr>
      <dsp:spPr>
        <a:xfrm>
          <a:off x="6045254" y="2463288"/>
          <a:ext cx="2156442" cy="1293865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Spécifique par spécialité</a:t>
          </a:r>
          <a:endParaRPr lang="fr-FR" sz="1700" kern="1200" dirty="0"/>
        </a:p>
      </dsp:txBody>
      <dsp:txXfrm>
        <a:off x="6083150" y="2501184"/>
        <a:ext cx="2080650" cy="1218073"/>
      </dsp:txXfrm>
    </dsp:sp>
    <dsp:sp modelId="{5AB0343E-873D-419E-AA44-92DB5C4ED5E2}">
      <dsp:nvSpPr>
        <dsp:cNvPr id="0" name=""/>
        <dsp:cNvSpPr/>
      </dsp:nvSpPr>
      <dsp:spPr>
        <a:xfrm rot="10800000">
          <a:off x="5398321" y="2842822"/>
          <a:ext cx="457165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5535470" y="2949781"/>
        <a:ext cx="320016" cy="320879"/>
      </dsp:txXfrm>
    </dsp:sp>
    <dsp:sp modelId="{8EDA0340-D0DB-4B6B-AB08-DEF14473B4E1}">
      <dsp:nvSpPr>
        <dsp:cNvPr id="0" name=""/>
        <dsp:cNvSpPr/>
      </dsp:nvSpPr>
      <dsp:spPr>
        <a:xfrm>
          <a:off x="3026234" y="2463288"/>
          <a:ext cx="2156442" cy="1293865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2 évaluations</a:t>
          </a:r>
          <a:endParaRPr lang="fr-FR" sz="1700" kern="1200" dirty="0"/>
        </a:p>
      </dsp:txBody>
      <dsp:txXfrm>
        <a:off x="3064130" y="2501184"/>
        <a:ext cx="2080650" cy="1218073"/>
      </dsp:txXfrm>
    </dsp:sp>
    <dsp:sp modelId="{C9B85085-267E-42EE-8C57-1F9A7CE00E03}">
      <dsp:nvSpPr>
        <dsp:cNvPr id="0" name=""/>
        <dsp:cNvSpPr/>
      </dsp:nvSpPr>
      <dsp:spPr>
        <a:xfrm rot="10800000">
          <a:off x="2379301" y="2842822"/>
          <a:ext cx="457165" cy="534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2516450" y="2949781"/>
        <a:ext cx="320016" cy="320879"/>
      </dsp:txXfrm>
    </dsp:sp>
    <dsp:sp modelId="{99B030F3-546B-4541-AF68-751980979312}">
      <dsp:nvSpPr>
        <dsp:cNvPr id="0" name=""/>
        <dsp:cNvSpPr/>
      </dsp:nvSpPr>
      <dsp:spPr>
        <a:xfrm>
          <a:off x="7214" y="2463288"/>
          <a:ext cx="2156442" cy="1293865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Si positive = nomination arbitre régional</a:t>
          </a:r>
          <a:endParaRPr lang="fr-FR" sz="1700" kern="1200" dirty="0"/>
        </a:p>
      </dsp:txBody>
      <dsp:txXfrm>
        <a:off x="45110" y="2501184"/>
        <a:ext cx="2080650" cy="1218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D5FC7-8013-429C-B773-04A224DDC6A8}">
      <dsp:nvSpPr>
        <dsp:cNvPr id="0" name=""/>
        <dsp:cNvSpPr/>
      </dsp:nvSpPr>
      <dsp:spPr>
        <a:xfrm>
          <a:off x="744881" y="2123"/>
          <a:ext cx="1626403" cy="1626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Votre question</a:t>
          </a:r>
          <a:endParaRPr lang="fr-FR" sz="2200" kern="1200" dirty="0"/>
        </a:p>
      </dsp:txBody>
      <dsp:txXfrm>
        <a:off x="983062" y="240304"/>
        <a:ext cx="1150041" cy="1150041"/>
      </dsp:txXfrm>
    </dsp:sp>
    <dsp:sp modelId="{49B3F672-347E-4A30-8A5F-7F4B71B534B7}">
      <dsp:nvSpPr>
        <dsp:cNvPr id="0" name=""/>
        <dsp:cNvSpPr/>
      </dsp:nvSpPr>
      <dsp:spPr>
        <a:xfrm>
          <a:off x="1086426" y="1760591"/>
          <a:ext cx="943313" cy="943313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1211462" y="2121314"/>
        <a:ext cx="693241" cy="221867"/>
      </dsp:txXfrm>
    </dsp:sp>
    <dsp:sp modelId="{9903EF4B-CB8E-41F1-BA3B-721A1AE4C11C}">
      <dsp:nvSpPr>
        <dsp:cNvPr id="0" name=""/>
        <dsp:cNvSpPr/>
      </dsp:nvSpPr>
      <dsp:spPr>
        <a:xfrm>
          <a:off x="744881" y="2835968"/>
          <a:ext cx="1626403" cy="1626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Notre réponse</a:t>
          </a:r>
          <a:endParaRPr lang="fr-FR" sz="2200" kern="1200" dirty="0"/>
        </a:p>
      </dsp:txBody>
      <dsp:txXfrm>
        <a:off x="983062" y="3074149"/>
        <a:ext cx="1150041" cy="1150041"/>
      </dsp:txXfrm>
    </dsp:sp>
    <dsp:sp modelId="{AC41680D-EEC5-462C-AC79-A2FA92FA418D}">
      <dsp:nvSpPr>
        <dsp:cNvPr id="0" name=""/>
        <dsp:cNvSpPr/>
      </dsp:nvSpPr>
      <dsp:spPr>
        <a:xfrm>
          <a:off x="2615245" y="1929736"/>
          <a:ext cx="517196" cy="605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2615245" y="2050740"/>
        <a:ext cx="362037" cy="363014"/>
      </dsp:txXfrm>
    </dsp:sp>
    <dsp:sp modelId="{993AC5FF-0EE7-4B04-82D2-7DA80D15557C}">
      <dsp:nvSpPr>
        <dsp:cNvPr id="0" name=""/>
        <dsp:cNvSpPr/>
      </dsp:nvSpPr>
      <dsp:spPr>
        <a:xfrm>
          <a:off x="3347127" y="605844"/>
          <a:ext cx="3252806" cy="32528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/>
            <a:t>Une réponse utile à toutes</a:t>
          </a:r>
          <a:endParaRPr lang="fr-FR" sz="4100" kern="1200" dirty="0"/>
        </a:p>
      </dsp:txBody>
      <dsp:txXfrm>
        <a:off x="3823489" y="1082206"/>
        <a:ext cx="2300082" cy="2300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387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112" y="9445387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</a:defRPr>
            </a:lvl1pPr>
          </a:lstStyle>
          <a:p>
            <a:pPr>
              <a:defRPr/>
            </a:pPr>
            <a:fld id="{B9B2C493-1B41-4650-ACF3-2D09B9CDB3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978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62" y="4722694"/>
            <a:ext cx="4995440" cy="447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112" y="9445387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</a:defRPr>
            </a:lvl1pPr>
          </a:lstStyle>
          <a:p>
            <a:pPr>
              <a:defRPr/>
            </a:pPr>
            <a:fld id="{6BB875DE-E9CF-4685-A2A2-27D601FDAF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0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521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847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104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898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3082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0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2864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7234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72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34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564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1 - Féminiser</a:t>
            </a:r>
            <a:r>
              <a:rPr lang="fr-FR" baseline="0" dirty="0" smtClean="0"/>
              <a:t> : la démarche initiale était celle là, lors de la mise en place de la plateforme. </a:t>
            </a:r>
          </a:p>
          <a:p>
            <a:r>
              <a:rPr lang="fr-FR" baseline="0" dirty="0" smtClean="0"/>
              <a:t>Partant du constat que les femmes étaient moins disponible que les hommes ou du moins plus facilement en soirée, l’apport de contenu en présentiel s’avérait difficile aux heures « classiques »</a:t>
            </a:r>
          </a:p>
          <a:p>
            <a:r>
              <a:rPr lang="fr-FR" baseline="0" dirty="0" smtClean="0"/>
              <a:t>La plateforme permet à chacun de se former à l’heure à laquelle il le souhaite</a:t>
            </a:r>
          </a:p>
          <a:p>
            <a:endParaRPr lang="fr-FR" dirty="0" smtClean="0"/>
          </a:p>
          <a:p>
            <a:r>
              <a:rPr lang="fr-FR" dirty="0" smtClean="0"/>
              <a:t>2 - Toucher des jeunes actifs</a:t>
            </a:r>
            <a:r>
              <a:rPr lang="fr-FR" baseline="0" dirty="0" smtClean="0"/>
              <a:t> plus geek qui n’aura aucun problème d’utilisation de l’outil informatique</a:t>
            </a:r>
          </a:p>
          <a:p>
            <a:r>
              <a:rPr lang="fr-FR" baseline="0" dirty="0" smtClean="0"/>
              <a:t>3 – La CCA propose dans le cadre du programme Féminin plurielles 3 sessions par an</a:t>
            </a:r>
          </a:p>
          <a:p>
            <a:r>
              <a:rPr lang="fr-FR" baseline="0" dirty="0" smtClean="0"/>
              <a:t>4 – Le contenu en ligne est fourni par la CCA</a:t>
            </a:r>
          </a:p>
          <a:p>
            <a:r>
              <a:rPr lang="fr-FR" baseline="0" dirty="0" smtClean="0"/>
              <a:t>5 – La réactualisation des supports (changement des règles par exemple) est réalisé par la CCA, c’</a:t>
            </a:r>
            <a:r>
              <a:rPr lang="fr-FR" baseline="0" dirty="0" err="1" smtClean="0"/>
              <a:t>ets</a:t>
            </a:r>
            <a:r>
              <a:rPr lang="fr-FR" baseline="0" dirty="0" smtClean="0"/>
              <a:t> pourquoi cette année, les </a:t>
            </a:r>
            <a:r>
              <a:rPr lang="fr-FR" baseline="0" dirty="0" err="1" smtClean="0"/>
              <a:t>foramtions</a:t>
            </a:r>
            <a:r>
              <a:rPr lang="fr-FR" baseline="0" dirty="0" smtClean="0"/>
              <a:t> en région ne débuteront que début Mars</a:t>
            </a:r>
          </a:p>
          <a:p>
            <a:r>
              <a:rPr lang="fr-FR" baseline="0" dirty="0" smtClean="0"/>
              <a:t>6 – Chaque formateur (nous sommes une dizaine en Bretagne à être allé deux WE à Paris pour suivre la présentation de la plateforme), a la possibilité de créer ses cours, questionnaires, mais pas de modifier ceux fournis par la CCA, qui sont le minimum ) réaliser pour valider la formation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61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080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smtClean="0"/>
              <a:t>Un espace public </a:t>
            </a:r>
            <a:r>
              <a:rPr lang="fr-FR" baseline="0" dirty="0" smtClean="0"/>
              <a:t>accessible via votre CDV notamment</a:t>
            </a:r>
          </a:p>
          <a:p>
            <a:r>
              <a:rPr lang="fr-FR" baseline="0" dirty="0" smtClean="0"/>
              <a:t>Un accès individuel réservé pour chaque stagiaire. La gestion des accès est réalisée directement via la CCA</a:t>
            </a: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009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208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449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875DE-E9CF-4685-A2A2-27D601FDAFFC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53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W:\Photos\2013\Communication\PPT\V_Roug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771775" cy="5457825"/>
          </a:xfrm>
          <a:prstGeom prst="rect">
            <a:avLst/>
          </a:prstGeom>
          <a:noFill/>
        </p:spPr>
      </p:pic>
      <p:pic>
        <p:nvPicPr>
          <p:cNvPr id="19459" name="Picture 3" descr="W:\Photos\2013\Communication\PPT\BlocMarques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619750"/>
            <a:ext cx="2781300" cy="1238250"/>
          </a:xfrm>
          <a:prstGeom prst="rect">
            <a:avLst/>
          </a:prstGeom>
          <a:noFill/>
        </p:spPr>
      </p:pic>
      <p:pic>
        <p:nvPicPr>
          <p:cNvPr id="19460" name="Picture 4" descr="W:\Photos\2013\Communication\PPT\FFVoile_Grand.jp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010275" y="5295900"/>
            <a:ext cx="3133725" cy="1562100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699792" y="1700808"/>
            <a:ext cx="5987008" cy="1440160"/>
          </a:xfrm>
          <a:prstGeom prst="rect">
            <a:avLst/>
          </a:prstGeom>
        </p:spPr>
        <p:txBody>
          <a:bodyPr vert="horz"/>
          <a:lstStyle>
            <a:lvl1pPr algn="r">
              <a:defRPr sz="2800" b="1" cap="all" baseline="0"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2710136" y="1124744"/>
            <a:ext cx="5976664" cy="504056"/>
          </a:xfrm>
          <a:prstGeom prst="rect">
            <a:avLst/>
          </a:prstGeom>
        </p:spPr>
        <p:txBody>
          <a:bodyPr/>
          <a:lstStyle>
            <a:lvl1pPr algn="r">
              <a:buNone/>
              <a:defRPr sz="2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 smtClean="0"/>
              <a:t>Insérez un sous-titre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W:\Photos\2013\Communication\PPT\V_Bleu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391275" cy="6877051"/>
          </a:xfrm>
          <a:prstGeom prst="rect">
            <a:avLst/>
          </a:prstGeom>
          <a:noFill/>
        </p:spPr>
      </p:pic>
      <p:pic>
        <p:nvPicPr>
          <p:cNvPr id="20482" name="Picture 2" descr="W:\Photos\2013\Communication\PPT\FFVoile_Signature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72350" y="6000750"/>
            <a:ext cx="1771650" cy="857250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468313" y="1268413"/>
            <a:ext cx="8208143" cy="45368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27/01/2017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W:\Photos\2013\Communication\PPT\FFVoile_Grand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0275" y="5295900"/>
            <a:ext cx="3133725" cy="1562100"/>
          </a:xfrm>
          <a:prstGeom prst="rect">
            <a:avLst/>
          </a:prstGeom>
          <a:noFill/>
        </p:spPr>
      </p:pic>
      <p:pic>
        <p:nvPicPr>
          <p:cNvPr id="1026" name="Picture 2" descr="W:\Photos\2013\Communication\PPT\V_Bleu2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90825" cy="5476875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564904"/>
            <a:ext cx="9144000" cy="1440160"/>
          </a:xfrm>
          <a:prstGeom prst="rect">
            <a:avLst/>
          </a:prstGeom>
        </p:spPr>
        <p:txBody>
          <a:bodyPr vert="horz"/>
          <a:lstStyle>
            <a:lvl1pPr algn="ctr">
              <a:defRPr sz="2800" b="1" cap="all" baseline="0"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9050" y="539527"/>
            <a:ext cx="9163050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468313" y="1268413"/>
            <a:ext cx="8208143" cy="45368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27/01/2017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9050" y="539527"/>
            <a:ext cx="9163050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27/01/2017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9050" y="539527"/>
            <a:ext cx="9163050" cy="657225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27/01/2017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9050" y="539527"/>
            <a:ext cx="9163050" cy="657225"/>
          </a:xfrm>
          <a:prstGeom prst="rect">
            <a:avLst/>
          </a:prstGeom>
          <a:noFill/>
        </p:spPr>
      </p:pic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819275" y="1484784"/>
            <a:ext cx="5486400" cy="353873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73216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27/01/2017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W:\Photos\2013\Communication\PPT\FFVoile_Signature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72350" y="6000750"/>
            <a:ext cx="1771650" cy="857250"/>
          </a:xfrm>
          <a:prstGeom prst="rect">
            <a:avLst/>
          </a:prstGeom>
          <a:noFill/>
        </p:spPr>
      </p:pic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7164288" y="0"/>
            <a:ext cx="946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51A4-7E62-43E6-BA16-1C4AD23210C4}" type="datetimeFigureOut">
              <a:rPr lang="fr-FR" smtClean="0"/>
              <a:pPr/>
              <a:t>27/01/2017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1547664" y="6356350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8244408" y="0"/>
            <a:ext cx="712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7" r:id="rId3"/>
    <p:sldLayoutId id="2147483736" r:id="rId4"/>
    <p:sldLayoutId id="2147483738" r:id="rId5"/>
    <p:sldLayoutId id="2147483726" r:id="rId6"/>
    <p:sldLayoutId id="2147483731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419100" indent="-419100" algn="l" rtl="0" eaLnBrk="1" fontAlgn="base" hangingPunct="1">
        <a:spcBef>
          <a:spcPct val="20000"/>
        </a:spcBef>
        <a:spcAft>
          <a:spcPct val="0"/>
        </a:spcAft>
        <a:buSzPct val="80000"/>
        <a:buFont typeface="Arial" pitchFamily="34" charset="0"/>
        <a:buAutoNum type="arabicParenR"/>
        <a:defRPr sz="2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838200" indent="-3810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AutoNum type="arabicPeriod"/>
        <a:defRPr sz="2000">
          <a:solidFill>
            <a:schemeClr val="tx1"/>
          </a:solidFill>
          <a:latin typeface="+mn-lt"/>
          <a:ea typeface="+mn-ea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piral.ffvoile.fr/webapp/website/website.html?id=91607&amp;read=true&amp;pageId=10057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ormation%20Spiral%20et%20formation%20formateurs/support%202016/Sequence%202/REGLE_12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&#201;ric_HUMEAU_16-05-2016_16-38-45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284984"/>
            <a:ext cx="7355160" cy="792088"/>
          </a:xfrm>
        </p:spPr>
        <p:txBody>
          <a:bodyPr/>
          <a:lstStyle/>
          <a:p>
            <a:r>
              <a:rPr lang="fr-FR" dirty="0" smtClean="0"/>
              <a:t>LA formation régionale HARMONISÉE Version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509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différents Quizz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3562"/>
            <a:ext cx="8520320" cy="343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9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forum : un outil précieux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31032" y="1412776"/>
            <a:ext cx="8712968" cy="4392488"/>
          </a:xfrm>
        </p:spPr>
        <p:txBody>
          <a:bodyPr/>
          <a:lstStyle/>
          <a:p>
            <a:pPr marL="0" indent="0">
              <a:buNone/>
            </a:pPr>
            <a:endParaRPr lang="fr-FR" sz="3200" dirty="0" smtClean="0"/>
          </a:p>
          <a:p>
            <a:pPr marL="0" indent="0">
              <a:buNone/>
            </a:pPr>
            <a:endParaRPr lang="fr-FR" sz="3200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907023608"/>
              </p:ext>
            </p:extLst>
          </p:nvPr>
        </p:nvGraphicFramePr>
        <p:xfrm>
          <a:off x="827584" y="1340768"/>
          <a:ext cx="734481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266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échanges : le forum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Chaque </a:t>
            </a:r>
            <a:r>
              <a:rPr lang="fr-FR" sz="2800" dirty="0" smtClean="0"/>
              <a:t>fois qu’une personne écrit dans </a:t>
            </a:r>
            <a:r>
              <a:rPr lang="fr-FR" sz="2800" b="1" dirty="0" smtClean="0">
                <a:solidFill>
                  <a:srgbClr val="FF0000"/>
                </a:solidFill>
              </a:rPr>
              <a:t>le forum</a:t>
            </a:r>
            <a:r>
              <a:rPr lang="fr-FR" sz="2800" dirty="0" smtClean="0"/>
              <a:t>, qu’elle soit stagiaire ou formateur/formatrice, </a:t>
            </a:r>
            <a:r>
              <a:rPr lang="fr-FR" sz="2800" b="1" dirty="0" smtClean="0">
                <a:solidFill>
                  <a:srgbClr val="FF0000"/>
                </a:solidFill>
              </a:rPr>
              <a:t>tout le monde </a:t>
            </a:r>
            <a:r>
              <a:rPr lang="fr-FR" sz="2800" dirty="0" smtClean="0"/>
              <a:t>est averti par mail.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Au niveau de la CRA Bretagne, nous avons décidé d’apporter plus de </a:t>
            </a:r>
            <a:r>
              <a:rPr lang="fr-FR" sz="2800" b="1" dirty="0" smtClean="0">
                <a:solidFill>
                  <a:srgbClr val="FF0000"/>
                </a:solidFill>
              </a:rPr>
              <a:t>contact direct </a:t>
            </a:r>
            <a:r>
              <a:rPr lang="fr-FR" sz="2800" dirty="0" smtClean="0"/>
              <a:t>auprès des stagiaires, en </a:t>
            </a:r>
            <a:r>
              <a:rPr lang="fr-FR" sz="2800" b="1" dirty="0" smtClean="0">
                <a:solidFill>
                  <a:srgbClr val="FF0000"/>
                </a:solidFill>
              </a:rPr>
              <a:t>scindant</a:t>
            </a:r>
            <a:r>
              <a:rPr lang="fr-FR" sz="2800" dirty="0" smtClean="0"/>
              <a:t> les journées de présentiel en </a:t>
            </a:r>
            <a:r>
              <a:rPr lang="fr-FR" sz="2800" b="1" dirty="0" smtClean="0">
                <a:solidFill>
                  <a:srgbClr val="FF0000"/>
                </a:solidFill>
              </a:rPr>
              <a:t>plusieurs séquences</a:t>
            </a:r>
            <a:r>
              <a:rPr lang="fr-FR" sz="2800" dirty="0" smtClean="0"/>
              <a:t>, plutôt que de tout réaliser un week-end.</a:t>
            </a:r>
            <a:endParaRPr lang="fr-FR" sz="28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788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smtClean="0"/>
              <a:t>test final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3200" dirty="0" smtClean="0"/>
              <a:t>Le </a:t>
            </a:r>
            <a:r>
              <a:rPr lang="fr-FR" sz="3200" dirty="0"/>
              <a:t>test de fin de formation théorique sera </a:t>
            </a:r>
            <a:r>
              <a:rPr lang="fr-FR" sz="3200" dirty="0" smtClean="0"/>
              <a:t>disponible via la plateforme.</a:t>
            </a:r>
            <a:endParaRPr lang="fr-F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u="sng" dirty="0" smtClean="0"/>
              <a:t>Objectif : </a:t>
            </a:r>
            <a:r>
              <a:rPr lang="fr-FR" sz="3200" b="1" dirty="0" smtClean="0">
                <a:solidFill>
                  <a:srgbClr val="FF0000"/>
                </a:solidFill>
              </a:rPr>
              <a:t>Validation des acquis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/>
              <a:t>Vous pourrez répondre à ce questionnaire </a:t>
            </a:r>
            <a:r>
              <a:rPr lang="fr-FR" sz="3200" b="1" dirty="0" smtClean="0">
                <a:solidFill>
                  <a:srgbClr val="FF0000"/>
                </a:solidFill>
              </a:rPr>
              <a:t>UNE FOIS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dirty="0" smtClean="0"/>
              <a:t>Durée limité à </a:t>
            </a:r>
            <a:r>
              <a:rPr lang="fr-FR" sz="3200" b="1" dirty="0" smtClean="0">
                <a:solidFill>
                  <a:srgbClr val="FF0000"/>
                </a:solidFill>
              </a:rPr>
              <a:t>2 heures</a:t>
            </a:r>
            <a:r>
              <a:rPr lang="fr-FR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50</a:t>
            </a:r>
            <a:r>
              <a:rPr lang="fr-FR" sz="3200" dirty="0" smtClean="0"/>
              <a:t> questions </a:t>
            </a:r>
            <a:endParaRPr lang="fr-FR" sz="32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0194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test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Les 50 questions porteront sur les sujets suivants :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 typeface="+mj-lt"/>
              <a:buAutoNum type="arabicPeriod"/>
            </a:pPr>
            <a:r>
              <a:rPr lang="fr-FR" dirty="0" smtClean="0"/>
              <a:t>Comportement </a:t>
            </a:r>
            <a:r>
              <a:rPr lang="fr-FR" dirty="0" smtClean="0"/>
              <a:t>de l’arbitre</a:t>
            </a:r>
          </a:p>
          <a:p>
            <a:pPr>
              <a:buFont typeface="+mj-lt"/>
              <a:buAutoNum type="arabicPeriod"/>
            </a:pPr>
            <a:r>
              <a:rPr lang="fr-FR" dirty="0" smtClean="0"/>
              <a:t>Documentation </a:t>
            </a:r>
            <a:r>
              <a:rPr lang="fr-FR" dirty="0" smtClean="0"/>
              <a:t>(textes règlementaires)</a:t>
            </a:r>
          </a:p>
          <a:p>
            <a:pPr>
              <a:buFont typeface="+mj-lt"/>
              <a:buAutoNum type="arabicPeriod"/>
            </a:pPr>
            <a:r>
              <a:rPr lang="fr-FR" dirty="0" smtClean="0"/>
              <a:t>Les </a:t>
            </a:r>
            <a:r>
              <a:rPr lang="fr-FR" dirty="0" smtClean="0"/>
              <a:t>acteurs de la régate</a:t>
            </a:r>
          </a:p>
          <a:p>
            <a:pPr>
              <a:buFont typeface="+mj-lt"/>
              <a:buAutoNum type="arabicPeriod"/>
            </a:pPr>
            <a:r>
              <a:rPr lang="fr-FR" dirty="0" smtClean="0"/>
              <a:t>Avant </a:t>
            </a:r>
            <a:r>
              <a:rPr lang="fr-FR" dirty="0" smtClean="0"/>
              <a:t>la régate</a:t>
            </a:r>
          </a:p>
          <a:p>
            <a:pPr>
              <a:buFont typeface="+mj-lt"/>
              <a:buAutoNum type="arabicPeriod"/>
            </a:pPr>
            <a:r>
              <a:rPr lang="fr-FR" dirty="0" smtClean="0"/>
              <a:t>Avant </a:t>
            </a:r>
            <a:r>
              <a:rPr lang="fr-FR" dirty="0" smtClean="0"/>
              <a:t>la régate sur place</a:t>
            </a:r>
          </a:p>
          <a:p>
            <a:pPr>
              <a:buFont typeface="+mj-lt"/>
              <a:buAutoNum type="arabicPeriod"/>
            </a:pPr>
            <a:r>
              <a:rPr lang="fr-FR" dirty="0" smtClean="0"/>
              <a:t>Pendant </a:t>
            </a:r>
            <a:r>
              <a:rPr lang="fr-FR" dirty="0" smtClean="0"/>
              <a:t>la régate</a:t>
            </a:r>
          </a:p>
          <a:p>
            <a:pPr>
              <a:buFont typeface="+mj-lt"/>
              <a:buAutoNum type="arabicPeriod"/>
            </a:pPr>
            <a:r>
              <a:rPr lang="fr-FR" dirty="0" smtClean="0"/>
              <a:t>Après </a:t>
            </a:r>
            <a:r>
              <a:rPr lang="fr-FR" dirty="0" smtClean="0"/>
              <a:t>la régate</a:t>
            </a:r>
          </a:p>
          <a:p>
            <a:pPr>
              <a:buFont typeface="+mj-lt"/>
              <a:buAutoNum type="arabicPeriod"/>
            </a:pPr>
            <a:r>
              <a:rPr lang="fr-FR" dirty="0" smtClean="0"/>
              <a:t>Connaissance </a:t>
            </a:r>
            <a:r>
              <a:rPr lang="fr-FR" dirty="0" smtClean="0"/>
              <a:t>des règles</a:t>
            </a:r>
          </a:p>
          <a:p>
            <a:pPr marL="342900" indent="-34290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561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test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 smtClean="0"/>
              <a:t>Vous aurez réussi votre test si : </a:t>
            </a:r>
            <a:endParaRPr lang="fr-FR" sz="2800" dirty="0" smtClean="0"/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- le </a:t>
            </a:r>
            <a:r>
              <a:rPr lang="fr-FR" sz="2800" dirty="0"/>
              <a:t>pourcentage de réponses exactes </a:t>
            </a:r>
            <a:r>
              <a:rPr lang="fr-FR" sz="2800" dirty="0" smtClean="0"/>
              <a:t>est </a:t>
            </a:r>
            <a:r>
              <a:rPr lang="fr-FR" sz="2800" b="1" dirty="0">
                <a:solidFill>
                  <a:srgbClr val="FF0000"/>
                </a:solidFill>
              </a:rPr>
              <a:t>supérieur à 60%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800" dirty="0" smtClean="0"/>
              <a:t>- soit </a:t>
            </a:r>
            <a:r>
              <a:rPr lang="fr-FR" sz="2800" dirty="0"/>
              <a:t>30 réponses exactes sur </a:t>
            </a:r>
            <a:r>
              <a:rPr lang="fr-FR" sz="2800" dirty="0" smtClean="0"/>
              <a:t>50</a:t>
            </a:r>
          </a:p>
          <a:p>
            <a:pPr marL="0" indent="0">
              <a:buNone/>
            </a:pPr>
            <a:r>
              <a:rPr lang="fr-FR" sz="2800" dirty="0" smtClean="0"/>
              <a:t>- avec </a:t>
            </a:r>
            <a:r>
              <a:rPr lang="fr-FR" sz="2800" dirty="0"/>
              <a:t>parmi ces 30 réponses, </a:t>
            </a:r>
            <a:r>
              <a:rPr lang="fr-FR" sz="2800" b="1" dirty="0">
                <a:solidFill>
                  <a:srgbClr val="FF0000"/>
                </a:solidFill>
              </a:rPr>
              <a:t>40% de réponses exactes</a:t>
            </a:r>
            <a:r>
              <a:rPr lang="fr-FR" sz="2800" dirty="0"/>
              <a:t> pour chacun des items </a:t>
            </a:r>
            <a:r>
              <a:rPr lang="fr-FR" sz="2800" b="1" dirty="0">
                <a:solidFill>
                  <a:srgbClr val="FF0000"/>
                </a:solidFill>
              </a:rPr>
              <a:t>4 à 8</a:t>
            </a:r>
            <a:r>
              <a:rPr lang="fr-FR" sz="2800" dirty="0"/>
              <a:t>. </a:t>
            </a:r>
          </a:p>
          <a:p>
            <a:pPr marL="0" indent="0">
              <a:buNone/>
            </a:pPr>
            <a:r>
              <a:rPr lang="fr-FR" sz="2800" dirty="0" smtClean="0"/>
              <a:t>- Votre </a:t>
            </a:r>
            <a:r>
              <a:rPr lang="fr-FR" sz="2800" b="1" dirty="0" smtClean="0">
                <a:solidFill>
                  <a:srgbClr val="FF0000"/>
                </a:solidFill>
              </a:rPr>
              <a:t>taux de réussite </a:t>
            </a:r>
            <a:r>
              <a:rPr lang="fr-FR" sz="2800" dirty="0" smtClean="0"/>
              <a:t>vous sera communiqué </a:t>
            </a:r>
            <a:r>
              <a:rPr lang="fr-FR" sz="2800" b="1" dirty="0" smtClean="0">
                <a:solidFill>
                  <a:srgbClr val="FF0000"/>
                </a:solidFill>
              </a:rPr>
              <a:t>automatiquement</a:t>
            </a:r>
            <a:r>
              <a:rPr lang="fr-FR" sz="2800" dirty="0" smtClean="0"/>
              <a:t> à la fin du test.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4675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Votre cursus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67544" y="1412776"/>
            <a:ext cx="8208143" cy="43924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La </a:t>
            </a:r>
            <a:r>
              <a:rPr lang="fr-FR" b="1" dirty="0" smtClean="0">
                <a:solidFill>
                  <a:srgbClr val="FF0000"/>
                </a:solidFill>
              </a:rPr>
              <a:t>validation de votre test final </a:t>
            </a:r>
            <a:r>
              <a:rPr lang="fr-FR" dirty="0" smtClean="0"/>
              <a:t>associé à la réalisation de </a:t>
            </a:r>
            <a:r>
              <a:rPr lang="fr-FR" b="1" dirty="0" smtClean="0">
                <a:solidFill>
                  <a:srgbClr val="FF0000"/>
                </a:solidFill>
              </a:rPr>
              <a:t>deux stages sur deux régates</a:t>
            </a:r>
            <a:r>
              <a:rPr lang="fr-FR" dirty="0" smtClean="0"/>
              <a:t> marquera la fin de la partie théorique de votre cursus d’arbitre régional.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Vous devrez </a:t>
            </a:r>
            <a:r>
              <a:rPr lang="fr-FR" b="1" dirty="0" smtClean="0">
                <a:solidFill>
                  <a:srgbClr val="FF0000"/>
                </a:solidFill>
              </a:rPr>
              <a:t>décider de </a:t>
            </a:r>
            <a:r>
              <a:rPr lang="fr-FR" b="1" dirty="0">
                <a:solidFill>
                  <a:srgbClr val="FF0000"/>
                </a:solidFill>
              </a:rPr>
              <a:t>la qualification </a:t>
            </a:r>
            <a:r>
              <a:rPr lang="fr-FR" dirty="0"/>
              <a:t>que vous souhaitez acquérir :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rgbClr val="FF0000"/>
                </a:solidFill>
              </a:rPr>
              <a:t>Comité de course ? Juge ? Jaugeur </a:t>
            </a:r>
            <a:r>
              <a:rPr lang="fr-FR" sz="2800" dirty="0"/>
              <a:t>? </a:t>
            </a:r>
            <a:endParaRPr lang="fr-FR" sz="2800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Lorsque </a:t>
            </a:r>
            <a:r>
              <a:rPr lang="fr-FR" dirty="0" smtClean="0"/>
              <a:t>vous avez décidé de votre « </a:t>
            </a:r>
            <a:r>
              <a:rPr lang="fr-FR" b="1" dirty="0" smtClean="0">
                <a:solidFill>
                  <a:srgbClr val="FF0000"/>
                </a:solidFill>
              </a:rPr>
              <a:t>spécialisation</a:t>
            </a:r>
            <a:r>
              <a:rPr lang="fr-FR" dirty="0" smtClean="0"/>
              <a:t> », vous continuez votre formation pratique spécifique sur </a:t>
            </a:r>
            <a:r>
              <a:rPr lang="fr-FR" b="1" dirty="0" smtClean="0">
                <a:solidFill>
                  <a:srgbClr val="FF0000"/>
                </a:solidFill>
              </a:rPr>
              <a:t>deux compétitions</a:t>
            </a:r>
            <a:r>
              <a:rPr lang="fr-FR" dirty="0" smtClean="0"/>
              <a:t> (ou plus si vous le souhaitez/pouvez)</a:t>
            </a: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63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vrai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67544" y="1412776"/>
            <a:ext cx="8208143" cy="43924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hlinkClick r:id="rId3"/>
              </a:rPr>
              <a:t>Spiral</a:t>
            </a: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421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cursus de 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67544" y="2204864"/>
            <a:ext cx="8496944" cy="3528392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798368561"/>
              </p:ext>
            </p:extLst>
          </p:nvPr>
        </p:nvGraphicFramePr>
        <p:xfrm>
          <a:off x="323528" y="1988840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1181025"/>
            <a:ext cx="7931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sz="1800" dirty="0"/>
              <a:t>Annexe 12 du Règlement des diplômes, des qualifications, des fonctions de club et des formations de la </a:t>
            </a:r>
            <a:r>
              <a:rPr lang="fr-FR" sz="1800" dirty="0" err="1" smtClean="0"/>
              <a:t>FFVoile</a:t>
            </a:r>
            <a:r>
              <a:rPr lang="fr-FR" sz="1800" dirty="0" smtClean="0"/>
              <a:t> </a:t>
            </a:r>
            <a:r>
              <a:rPr lang="fr-FR" sz="1400" i="1" dirty="0" smtClean="0"/>
              <a:t>(règlement </a:t>
            </a:r>
            <a:r>
              <a:rPr lang="fr-FR" sz="1400" i="1" dirty="0"/>
              <a:t>validé par le conseil d’administration de la </a:t>
            </a:r>
            <a:r>
              <a:rPr lang="fr-FR" sz="1400" i="1" dirty="0" err="1"/>
              <a:t>FFVoile</a:t>
            </a:r>
            <a:r>
              <a:rPr lang="fr-FR" sz="1400" i="1" dirty="0"/>
              <a:t>)</a:t>
            </a:r>
            <a:r>
              <a:rPr lang="fr-FR" sz="1800" dirty="0"/>
              <a:t> prévoit </a:t>
            </a:r>
            <a:r>
              <a:rPr lang="fr-FR" sz="1800" dirty="0" smtClean="0"/>
              <a:t>: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2723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Modifications proposées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78657" y="1628800"/>
            <a:ext cx="8208143" cy="38884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Modifications</a:t>
            </a:r>
            <a:r>
              <a:rPr lang="fr-FR" sz="2800" dirty="0" smtClean="0"/>
              <a:t> uniquement sur la partie </a:t>
            </a:r>
            <a:r>
              <a:rPr lang="fr-FR" sz="2800" b="1" dirty="0" smtClean="0">
                <a:solidFill>
                  <a:srgbClr val="FF0000"/>
                </a:solidFill>
              </a:rPr>
              <a:t>Tronc commun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Formation théorique </a:t>
            </a:r>
            <a:r>
              <a:rPr lang="fr-FR" sz="2800" b="1" dirty="0" smtClean="0">
                <a:solidFill>
                  <a:srgbClr val="FF0000"/>
                </a:solidFill>
              </a:rPr>
              <a:t>plus courte </a:t>
            </a:r>
            <a:r>
              <a:rPr lang="fr-FR" sz="2800" dirty="0" smtClean="0"/>
              <a:t>(sur 2 journées ou 4 demi-journées ou autre formule à durée équivalente, liberté donnée à chaque CDA) au lieu de 3 journées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Complétée</a:t>
            </a:r>
            <a:r>
              <a:rPr lang="fr-FR" sz="2800" dirty="0" smtClean="0"/>
              <a:t> par une </a:t>
            </a:r>
            <a:r>
              <a:rPr lang="fr-FR" sz="2800" b="1" dirty="0" smtClean="0">
                <a:solidFill>
                  <a:srgbClr val="FF0000"/>
                </a:solidFill>
              </a:rPr>
              <a:t>formation théorique à distance </a:t>
            </a:r>
            <a:r>
              <a:rPr lang="fr-FR" sz="2800" dirty="0" smtClean="0"/>
              <a:t>(plateforme Spiral)</a:t>
            </a:r>
            <a:endParaRPr lang="fr-FR" sz="28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448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de telles modifications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78657" y="1628800"/>
            <a:ext cx="8208143" cy="38884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Féminiser </a:t>
            </a:r>
            <a:r>
              <a:rPr lang="fr-FR" sz="2800" dirty="0" smtClean="0"/>
              <a:t>les arbitres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Rajeunir</a:t>
            </a:r>
            <a:r>
              <a:rPr lang="fr-FR" sz="2800" dirty="0" smtClean="0"/>
              <a:t> le public potentiellement futur arbitre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Permettre de </a:t>
            </a:r>
            <a:r>
              <a:rPr lang="fr-FR" sz="2800" b="1" dirty="0" smtClean="0">
                <a:solidFill>
                  <a:srgbClr val="FF0000"/>
                </a:solidFill>
              </a:rPr>
              <a:t>multiplier</a:t>
            </a:r>
            <a:r>
              <a:rPr lang="fr-FR" sz="2800" dirty="0" smtClean="0"/>
              <a:t> le nombre de formations (</a:t>
            </a:r>
            <a:r>
              <a:rPr lang="fr-FR" sz="2000" dirty="0" smtClean="0"/>
              <a:t>présentiel limité à deux jours = 1 week-end</a:t>
            </a:r>
            <a:r>
              <a:rPr lang="fr-FR" sz="28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Harmonisation </a:t>
            </a:r>
            <a:r>
              <a:rPr lang="fr-FR" sz="2800" dirty="0" smtClean="0"/>
              <a:t>du contenu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Réactualisation </a:t>
            </a:r>
            <a:r>
              <a:rPr lang="fr-FR" sz="2800" b="1" dirty="0" smtClean="0">
                <a:solidFill>
                  <a:srgbClr val="FF0000"/>
                </a:solidFill>
              </a:rPr>
              <a:t>centralisée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FF0000"/>
                </a:solidFill>
              </a:rPr>
              <a:t>Mutualiser</a:t>
            </a:r>
            <a:r>
              <a:rPr lang="fr-FR" sz="2800" dirty="0" smtClean="0"/>
              <a:t> les créations en ligne</a:t>
            </a:r>
            <a:endParaRPr lang="fr-FR" sz="28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53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présentiel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323528" y="1340768"/>
            <a:ext cx="7981775" cy="3600400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 smtClean="0">
                <a:solidFill>
                  <a:srgbClr val="0070C0"/>
                </a:solidFill>
              </a:rPr>
              <a:t>2 Objectifs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Exposer les </a:t>
            </a:r>
            <a:r>
              <a:rPr lang="fr-FR" sz="2800" b="1" dirty="0" smtClean="0">
                <a:solidFill>
                  <a:srgbClr val="FF0000"/>
                </a:solidFill>
              </a:rPr>
              <a:t>grands principes de la voile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Présenter la </a:t>
            </a:r>
            <a:r>
              <a:rPr lang="fr-FR" sz="2800" b="1" dirty="0" smtClean="0">
                <a:solidFill>
                  <a:srgbClr val="FF0000"/>
                </a:solidFill>
              </a:rPr>
              <a:t>méthodologie</a:t>
            </a:r>
            <a:r>
              <a:rPr lang="fr-FR" sz="2800" dirty="0" smtClean="0"/>
              <a:t> d’utilisation de la </a:t>
            </a:r>
            <a:r>
              <a:rPr lang="fr-FR" sz="2800" b="1" dirty="0" smtClean="0">
                <a:solidFill>
                  <a:srgbClr val="FF0000"/>
                </a:solidFill>
              </a:rPr>
              <a:t>plateforme</a:t>
            </a:r>
            <a:r>
              <a:rPr lang="fr-FR" sz="2800" dirty="0" smtClean="0"/>
              <a:t> et du </a:t>
            </a:r>
            <a:r>
              <a:rPr lang="fr-FR" sz="2800" b="1" dirty="0" smtClean="0">
                <a:solidFill>
                  <a:srgbClr val="FF0000"/>
                </a:solidFill>
              </a:rPr>
              <a:t>livre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des </a:t>
            </a:r>
            <a:r>
              <a:rPr lang="fr-FR" sz="2800" b="1" dirty="0" smtClean="0">
                <a:solidFill>
                  <a:srgbClr val="FF0000"/>
                </a:solidFill>
              </a:rPr>
              <a:t>RCV</a:t>
            </a:r>
          </a:p>
          <a:p>
            <a:pPr marL="0" indent="0">
              <a:buNone/>
            </a:pPr>
            <a:r>
              <a:rPr lang="fr-FR" sz="2800" dirty="0" smtClean="0">
                <a:solidFill>
                  <a:srgbClr val="0070C0"/>
                </a:solidFill>
              </a:rPr>
              <a:t>Comment :</a:t>
            </a:r>
          </a:p>
          <a:p>
            <a:pPr marL="0" indent="0">
              <a:buNone/>
            </a:pPr>
            <a:r>
              <a:rPr lang="fr-FR" sz="2800" dirty="0" smtClean="0"/>
              <a:t>Alternance entre </a:t>
            </a:r>
            <a:r>
              <a:rPr lang="fr-FR" sz="2800" b="1" dirty="0" smtClean="0">
                <a:solidFill>
                  <a:srgbClr val="FF0000"/>
                </a:solidFill>
              </a:rPr>
              <a:t>diaporama</a:t>
            </a:r>
            <a:r>
              <a:rPr lang="fr-FR" sz="2800" dirty="0" smtClean="0"/>
              <a:t>, </a:t>
            </a:r>
            <a:r>
              <a:rPr lang="fr-FR" sz="2800" b="1" dirty="0" smtClean="0">
                <a:solidFill>
                  <a:srgbClr val="FF0000"/>
                </a:solidFill>
              </a:rPr>
              <a:t>exercices</a:t>
            </a:r>
            <a:r>
              <a:rPr lang="fr-FR" sz="2800" dirty="0" smtClean="0"/>
              <a:t> et </a:t>
            </a:r>
            <a:r>
              <a:rPr lang="fr-FR" sz="2800" b="1" dirty="0" smtClean="0">
                <a:solidFill>
                  <a:srgbClr val="FF0000"/>
                </a:solidFill>
              </a:rPr>
              <a:t>atelier ludique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800" b="1" dirty="0" smtClean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293096"/>
            <a:ext cx="3419872" cy="192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72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plateforme Spiral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0768"/>
            <a:ext cx="8712968" cy="474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séances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68313" y="1844824"/>
            <a:ext cx="8568183" cy="3960440"/>
          </a:xfrm>
        </p:spPr>
        <p:txBody>
          <a:bodyPr/>
          <a:lstStyle/>
          <a:p>
            <a:pPr marL="0" indent="0">
              <a:buNone/>
            </a:pPr>
            <a:r>
              <a:rPr lang="fr-FR" sz="3200" dirty="0" smtClean="0"/>
              <a:t>La formation va être bâtie sous forme de «</a:t>
            </a:r>
            <a:r>
              <a:rPr lang="fr-FR" sz="3200" b="1" dirty="0" smtClean="0">
                <a:solidFill>
                  <a:srgbClr val="FF0000"/>
                </a:solidFill>
              </a:rPr>
              <a:t> séances</a:t>
            </a:r>
            <a:r>
              <a:rPr lang="fr-FR" sz="3200" dirty="0" smtClean="0"/>
              <a:t> »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Séquence 1 : </a:t>
            </a:r>
            <a:r>
              <a:rPr lang="fr-FR" sz="3200" b="1" dirty="0" smtClean="0">
                <a:solidFill>
                  <a:srgbClr val="FF0000"/>
                </a:solidFill>
              </a:rPr>
              <a:t>Avant la régate</a:t>
            </a:r>
            <a:r>
              <a:rPr lang="fr-FR" sz="3200" dirty="0" smtClean="0"/>
              <a:t>, plus axée sur la partie comité de course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Séquence 2 : </a:t>
            </a:r>
            <a:r>
              <a:rPr lang="fr-FR" sz="3200" b="1" dirty="0" smtClean="0">
                <a:solidFill>
                  <a:srgbClr val="FF0000"/>
                </a:solidFill>
              </a:rPr>
              <a:t>Règles de course à la voile </a:t>
            </a:r>
            <a:r>
              <a:rPr lang="fr-FR" sz="3200" dirty="0" smtClean="0"/>
              <a:t>relevant plus de la qualification de juge </a:t>
            </a:r>
          </a:p>
        </p:txBody>
      </p:sp>
    </p:spTree>
    <p:extLst>
      <p:ext uri="{BB962C8B-B14F-4D97-AF65-F5344CB8AC3E}">
        <p14:creationId xmlns:p14="http://schemas.microsoft.com/office/powerpoint/2010/main" val="171327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items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68313" y="1844824"/>
            <a:ext cx="8568183" cy="3960440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 smtClean="0"/>
              <a:t>Chacune des </a:t>
            </a:r>
            <a:r>
              <a:rPr lang="fr-FR" sz="2800" b="1" dirty="0" smtClean="0">
                <a:solidFill>
                  <a:srgbClr val="FF0000"/>
                </a:solidFill>
              </a:rPr>
              <a:t>deux séances </a:t>
            </a:r>
            <a:r>
              <a:rPr lang="fr-FR" sz="2800" dirty="0" smtClean="0"/>
              <a:t>est bâtie autour </a:t>
            </a:r>
            <a:r>
              <a:rPr lang="fr-FR" sz="2800" b="1" dirty="0" smtClean="0">
                <a:solidFill>
                  <a:srgbClr val="FF0000"/>
                </a:solidFill>
              </a:rPr>
              <a:t>d’items</a:t>
            </a:r>
            <a:r>
              <a:rPr lang="fr-FR" sz="2800" dirty="0" smtClean="0"/>
              <a:t> qui peuvent être soit :</a:t>
            </a:r>
          </a:p>
          <a:p>
            <a:pPr marL="457200" indent="-457200">
              <a:buFontTx/>
              <a:buChar char="-"/>
            </a:pPr>
            <a:r>
              <a:rPr lang="fr-FR" sz="2800" b="1" dirty="0" smtClean="0">
                <a:solidFill>
                  <a:srgbClr val="FF0000"/>
                </a:solidFill>
              </a:rPr>
              <a:t>Cours à </a:t>
            </a:r>
            <a:r>
              <a:rPr lang="fr-FR" sz="2800" b="1" dirty="0" smtClean="0">
                <a:solidFill>
                  <a:srgbClr val="FF0000"/>
                </a:solidFill>
                <a:hlinkClick r:id="rId3" action="ppaction://hlinkfile"/>
              </a:rPr>
              <a:t>lire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fr-FR" sz="2800" b="1" dirty="0" smtClean="0">
                <a:solidFill>
                  <a:srgbClr val="FF0000"/>
                </a:solidFill>
                <a:hlinkClick r:id="rId4" action="ppaction://hlinkfile"/>
              </a:rPr>
              <a:t>Quizz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avec</a:t>
            </a:r>
            <a:r>
              <a:rPr lang="fr-FR" sz="2800" b="1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correction </a:t>
            </a:r>
            <a:r>
              <a:rPr lang="fr-FR" sz="2800" dirty="0" smtClean="0"/>
              <a:t>immédiate à l’issu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b="1" dirty="0" smtClean="0">
                <a:solidFill>
                  <a:srgbClr val="FF0000"/>
                </a:solidFill>
              </a:rPr>
              <a:t>Quizz bloquant </a:t>
            </a:r>
            <a:r>
              <a:rPr lang="fr-FR" sz="2800" dirty="0" smtClean="0"/>
              <a:t>(note supérieure à 12 pour accéder à l’item suivant</a:t>
            </a:r>
            <a:r>
              <a:rPr lang="fr-FR" sz="2800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Vous pouvez </a:t>
            </a:r>
            <a:r>
              <a:rPr lang="fr-FR" sz="2800" b="1" dirty="0" smtClean="0">
                <a:solidFill>
                  <a:srgbClr val="FF0000"/>
                </a:solidFill>
              </a:rPr>
              <a:t>lire</a:t>
            </a:r>
            <a:r>
              <a:rPr lang="fr-FR" sz="2800" dirty="0" smtClean="0"/>
              <a:t> et </a:t>
            </a:r>
            <a:r>
              <a:rPr lang="fr-FR" sz="2800" b="1" dirty="0" smtClean="0">
                <a:solidFill>
                  <a:srgbClr val="FF0000"/>
                </a:solidFill>
              </a:rPr>
              <a:t>recommencez</a:t>
            </a:r>
            <a:r>
              <a:rPr lang="fr-FR" sz="2800" dirty="0" smtClean="0"/>
              <a:t> les tests </a:t>
            </a:r>
            <a:r>
              <a:rPr lang="fr-FR" sz="2800" b="1" dirty="0" smtClean="0">
                <a:solidFill>
                  <a:srgbClr val="FF0000"/>
                </a:solidFill>
              </a:rPr>
              <a:t>autant de fois </a:t>
            </a:r>
            <a:r>
              <a:rPr lang="fr-FR" sz="2800" dirty="0" smtClean="0"/>
              <a:t>que vous le souhaitez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52444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items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68313" y="1844824"/>
            <a:ext cx="8568183" cy="3960440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fr-FR" sz="3200" b="1" dirty="0">
                <a:solidFill>
                  <a:srgbClr val="FF0000"/>
                </a:solidFill>
              </a:rPr>
              <a:t>24 items </a:t>
            </a:r>
            <a:r>
              <a:rPr lang="fr-FR" sz="3200" dirty="0"/>
              <a:t>dont </a:t>
            </a:r>
            <a:r>
              <a:rPr lang="fr-FR" sz="3200" b="1" dirty="0">
                <a:solidFill>
                  <a:srgbClr val="FF0000"/>
                </a:solidFill>
              </a:rPr>
              <a:t>7 bloquantes </a:t>
            </a:r>
            <a:r>
              <a:rPr lang="fr-FR" sz="3200" dirty="0"/>
              <a:t>pour la 1</a:t>
            </a:r>
            <a:r>
              <a:rPr lang="fr-FR" sz="3200" baseline="30000" dirty="0"/>
              <a:t>ère</a:t>
            </a:r>
            <a:r>
              <a:rPr lang="fr-FR" sz="3200" dirty="0"/>
              <a:t> séance</a:t>
            </a:r>
          </a:p>
          <a:p>
            <a:pPr marL="457200" indent="-457200">
              <a:buFontTx/>
              <a:buChar char="-"/>
            </a:pPr>
            <a:r>
              <a:rPr lang="fr-FR" sz="3200" b="1" dirty="0">
                <a:solidFill>
                  <a:srgbClr val="FF0000"/>
                </a:solidFill>
              </a:rPr>
              <a:t>25 items </a:t>
            </a:r>
            <a:r>
              <a:rPr lang="fr-FR" sz="3200" dirty="0"/>
              <a:t>dont </a:t>
            </a:r>
            <a:r>
              <a:rPr lang="fr-FR" sz="3200" b="1" dirty="0">
                <a:solidFill>
                  <a:srgbClr val="FF0000"/>
                </a:solidFill>
              </a:rPr>
              <a:t>4 bloquantes </a:t>
            </a:r>
            <a:r>
              <a:rPr lang="fr-FR" sz="3200" dirty="0"/>
              <a:t>pour la 2</a:t>
            </a:r>
            <a:r>
              <a:rPr lang="fr-FR" sz="3200" baseline="30000" dirty="0"/>
              <a:t>ème</a:t>
            </a:r>
            <a:r>
              <a:rPr lang="fr-FR" sz="3200" dirty="0"/>
              <a:t> séance</a:t>
            </a:r>
          </a:p>
          <a:p>
            <a:pPr marL="0" indent="0">
              <a:buNone/>
            </a:pPr>
            <a:endParaRPr lang="fr-FR" sz="3200" dirty="0" smtClean="0"/>
          </a:p>
          <a:p>
            <a:pPr marL="0" indent="0">
              <a:buNone/>
            </a:pPr>
            <a:r>
              <a:rPr lang="fr-FR" sz="3200" dirty="0" smtClean="0"/>
              <a:t>Il faut valider </a:t>
            </a:r>
            <a:r>
              <a:rPr lang="fr-FR" sz="3200" b="1" dirty="0" smtClean="0">
                <a:solidFill>
                  <a:srgbClr val="FF0000"/>
                </a:solidFill>
              </a:rPr>
              <a:t>l’ensemble des items </a:t>
            </a:r>
            <a:r>
              <a:rPr lang="fr-FR" sz="3200" dirty="0" smtClean="0"/>
              <a:t>pour accéder au </a:t>
            </a:r>
            <a:r>
              <a:rPr lang="fr-FR" sz="3200" b="1" dirty="0" smtClean="0">
                <a:solidFill>
                  <a:srgbClr val="FF0000"/>
                </a:solidFill>
              </a:rPr>
              <a:t>test final</a:t>
            </a:r>
          </a:p>
        </p:txBody>
      </p:sp>
    </p:spTree>
    <p:extLst>
      <p:ext uri="{BB962C8B-B14F-4D97-AF65-F5344CB8AC3E}">
        <p14:creationId xmlns:p14="http://schemas.microsoft.com/office/powerpoint/2010/main" val="168239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ésentation-FFVoile_2013">
  <a:themeElements>
    <a:clrScheme name="Personnalisé 1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C00000"/>
      </a:hlink>
      <a:folHlink>
        <a:srgbClr val="7030A0"/>
      </a:folHlink>
    </a:clrScheme>
    <a:fontScheme name="Bande verticale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19100" marR="0" indent="-4191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19100" marR="0" indent="-4191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wrap="square">
        <a:spAutoFit/>
      </a:bodyPr>
      <a:lstStyle>
        <a:defPPr eaLnBrk="0" hangingPunct="0">
          <a:lnSpc>
            <a:spcPct val="40000"/>
          </a:lnSpc>
          <a:spcBef>
            <a:spcPct val="50000"/>
          </a:spcBef>
          <a:buSzTx/>
          <a:defRPr sz="2500" b="1" dirty="0" smtClean="0">
            <a:solidFill>
              <a:srgbClr val="061F5D"/>
            </a:solidFill>
          </a:defRPr>
        </a:defPPr>
      </a:lstStyle>
    </a:txDef>
  </a:objectDefaults>
  <a:extraClrSchemeLst>
    <a:extraClrScheme>
      <a:clrScheme name="Bande vertical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de vertical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Présentation-FFVoile_2013</Template>
  <TotalTime>576</TotalTime>
  <Words>676</Words>
  <Application>Microsoft Office PowerPoint</Application>
  <PresentationFormat>Affichage à l'écran (4:3)</PresentationFormat>
  <Paragraphs>113</Paragraphs>
  <Slides>17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Présentation-FFVoile_2013</vt:lpstr>
      <vt:lpstr>LA formation régionale HARMONISÉE Version 2017</vt:lpstr>
      <vt:lpstr>Le cursus de formation</vt:lpstr>
      <vt:lpstr>Modifications proposées</vt:lpstr>
      <vt:lpstr>Pourquoi de telles modifications ?</vt:lpstr>
      <vt:lpstr>Partie présentiel</vt:lpstr>
      <vt:lpstr>La plateforme Spiral</vt:lpstr>
      <vt:lpstr>Les séances</vt:lpstr>
      <vt:lpstr>Les items</vt:lpstr>
      <vt:lpstr>Le items</vt:lpstr>
      <vt:lpstr>Les différents Quizz</vt:lpstr>
      <vt:lpstr>Le forum : un outil précieux</vt:lpstr>
      <vt:lpstr>Les échanges : le forum</vt:lpstr>
      <vt:lpstr>Le test final</vt:lpstr>
      <vt:lpstr>Le test</vt:lpstr>
      <vt:lpstr>Le test</vt:lpstr>
      <vt:lpstr>Votre cursus</vt:lpstr>
      <vt:lpstr>En vrai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AULNETTE</dc:creator>
  <cp:keywords>FFVoile</cp:keywords>
  <cp:lastModifiedBy>eric</cp:lastModifiedBy>
  <cp:revision>59</cp:revision>
  <cp:lastPrinted>2017-01-27T13:38:23Z</cp:lastPrinted>
  <dcterms:created xsi:type="dcterms:W3CDTF">2013-09-17T09:50:47Z</dcterms:created>
  <dcterms:modified xsi:type="dcterms:W3CDTF">2017-01-27T13:43:07Z</dcterms:modified>
</cp:coreProperties>
</file>